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
  </p:notesMasterIdLst>
  <p:sldIdLst>
    <p:sldId id="256" r:id="rId2"/>
    <p:sldId id="259" r:id="rId3"/>
    <p:sldId id="266" r:id="rId4"/>
    <p:sldId id="260" r:id="rId5"/>
    <p:sldId id="271" r:id="rId6"/>
    <p:sldId id="270" r:id="rId7"/>
    <p:sldId id="272" r:id="rId8"/>
    <p:sldId id="261" r:id="rId9"/>
    <p:sldId id="264" r:id="rId10"/>
    <p:sldId id="269"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88593" autoAdjust="0"/>
  </p:normalViewPr>
  <p:slideViewPr>
    <p:cSldViewPr snapToGrid="0">
      <p:cViewPr varScale="1">
        <p:scale>
          <a:sx n="64" d="100"/>
          <a:sy n="64"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F9F6-2ED9-45A0-BAD3-E19EBD795981}"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0BA4-E8A4-4CD4-A4D5-315F918F4020}" type="slidenum">
              <a:rPr lang="en-US" smtClean="0"/>
              <a:t>‹#›</a:t>
            </a:fld>
            <a:endParaRPr lang="en-US" dirty="0"/>
          </a:p>
        </p:txBody>
      </p:sp>
    </p:spTree>
    <p:extLst>
      <p:ext uri="{BB962C8B-B14F-4D97-AF65-F5344CB8AC3E}">
        <p14:creationId xmlns:p14="http://schemas.microsoft.com/office/powerpoint/2010/main" val="27610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a-IN" sz="1200" dirty="0">
                <a:solidFill>
                  <a:schemeClr val="accent1">
                    <a:lumMod val="75000"/>
                  </a:schemeClr>
                </a:solidFill>
                <a:latin typeface="Arial" panose="020B0604020202020204" pitchFamily="34" charset="0"/>
                <a:cs typeface="Arial" panose="020B0604020202020204" pitchFamily="34" charset="0"/>
              </a:rPr>
              <a:t>ACRC ਇੱਕ ਭਿੰਨਤਾ ਅਤੇ ਇਕੁਇਟੀ ਪ੍ਰੋਜੈਕਟ ਸ਼ੁਰੂ ਕਰ ਰਿਹਾ ਹੈ ਜਿਹੜਾ ਵਿਕਾਸ ਨਾਲ ਸੰਬੰਧੀ ਅਪਾਹਜਤਾ ਵਾਲੇ ਵਿਅਕਤੀਆਂ ਲਈ ਸਮਾਜਕ ਮਨੋਰੰਜਨ ਗਤੀਵਿਧੀਆਂ ਤੱਕ ਪਹੁੰਚ 'ਤੇ ਕੇਂਦਰਿਤ ਹੈ
​ ਮਨੋਰੰਜਨ ਸਾਰੇ ਵਿਅਕਤੀਆਂ ਦੇ ਜੀਵਨ ਵਿੱਚ ਇੱਕ ਅਹਿਮ ਭੂਮਿਕਾ ਨਿਭਾਉਂਦਾ ਹੈ। 
​ ਵਿਕਾਸ ਸੰਬੰਧੀ ਅਪਾਹਜਤਾ ਵਾਲੇ ਵਿਅਕਤੀਆਂ ਨੂੰ ਸਮਾਜਕ ਅਤੇ ਮਨੋਰੰਜਕ ਸੈਟਿੰਗਾਂ ਵਿੱਚ ਸੰਬੰਧਾਂ ਦਾ ਵਿਕਾਸ ਕਰਨ ਵਿੱਚ ਰੁਕਾਵਟਾਂ ਦਾ ਸਾਹਮਣਾ ਕਰਨਾ ਪੈ ਸਕਦਾ ਹੈ।  ACRC ਉਮਰ ਦੇ ਅਨੁਕੂਲ ਬੱਚਿਆਂ ਅਤੇ ਬਾਲਗਾਂ ਲਈ ਗਤੀਵਿਧੀਆਂ ਤੱਕ ਪਹੁੰਚ ਨੂੰ ਉਤਸ਼ਾਹਿਤ ਕਰਦਾ ਹੈ ਤਾਂ ਜੋ ਵਿਅਕਤੀ ਜੀਵਨ ਦੇ ਹਰ ਪਹਿਲੂ ਵਿੱਚ ਪੂਰੀ ਤਰ੍ਹਾਂ ਅਤੇ ਸਰਗਰਮੀ ਨਾਲ ਹਿੱਸਾ ਲੈ ਸਕਣ।  ਅਸੀਂ ਪਰਿਵਾਰ, ਮਿੱਤਰਾਂ ਅਤੇ ਕਮਿਊਨਿਟੀ ਦੇ ਮਹੱਤਵ ਦੀ ਪਛਾਣ ਕਰਦੇ ਹਾਂ ਅਤੇ ਉਨ੍ਹਾਂ ਦੀ ਕਦਰ ਕਰਦੇ ਹਾਂ, ਅਤੇ ਆਪਣੀ ਕਮਿਊਨਿਟੀ ਵਿੱਚ ਪੂਰਨ ਸਮਾਵੇਸ਼ ਨੂੰ ਉਤਸ਼ਾਹਿਤ ਕਰਨ ਲਈ ਵਚਨਬੱਧ ਹਾਂ।  </a:t>
            </a:r>
          </a:p>
          <a:p>
            <a:endParaRPr lang="pa-IN" dirty="0"/>
          </a:p>
        </p:txBody>
      </p:sp>
      <p:sp>
        <p:nvSpPr>
          <p:cNvPr id="4" name="Slide Number Placeholder 3"/>
          <p:cNvSpPr>
            <a:spLocks noGrp="1"/>
          </p:cNvSpPr>
          <p:nvPr>
            <p:ph type="sldNum" sz="quarter" idx="5"/>
          </p:nvPr>
        </p:nvSpPr>
        <p:spPr/>
        <p:txBody>
          <a:bodyPr/>
          <a:lstStyle/>
          <a:p>
            <a:fld id="{00F80BA4-E8A4-4CD4-A4D5-315F918F4020}" type="slidenum">
              <a:rPr lang="en-US" smtClean="0"/>
              <a:t>1</a:t>
            </a:fld>
            <a:endParaRPr lang="pa-IN" dirty="0"/>
          </a:p>
        </p:txBody>
      </p:sp>
    </p:spTree>
    <p:extLst>
      <p:ext uri="{BB962C8B-B14F-4D97-AF65-F5344CB8AC3E}">
        <p14:creationId xmlns:p14="http://schemas.microsoft.com/office/powerpoint/2010/main" val="1657746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10</a:t>
            </a:fld>
            <a:endParaRPr lang="en-US" dirty="0"/>
          </a:p>
        </p:txBody>
      </p:sp>
    </p:spTree>
    <p:extLst>
      <p:ext uri="{BB962C8B-B14F-4D97-AF65-F5344CB8AC3E}">
        <p14:creationId xmlns:p14="http://schemas.microsoft.com/office/powerpoint/2010/main" val="3839454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11</a:t>
            </a:fld>
            <a:endParaRPr lang="en-US" dirty="0"/>
          </a:p>
        </p:txBody>
      </p:sp>
    </p:spTree>
    <p:extLst>
      <p:ext uri="{BB962C8B-B14F-4D97-AF65-F5344CB8AC3E}">
        <p14:creationId xmlns:p14="http://schemas.microsoft.com/office/powerpoint/2010/main" val="2063681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2</a:t>
            </a:fld>
            <a:endParaRPr lang="en-US" dirty="0"/>
          </a:p>
        </p:txBody>
      </p:sp>
    </p:spTree>
    <p:extLst>
      <p:ext uri="{BB962C8B-B14F-4D97-AF65-F5344CB8AC3E}">
        <p14:creationId xmlns:p14="http://schemas.microsoft.com/office/powerpoint/2010/main" val="1710967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a-IN" dirty="0"/>
              <a:t>ਉਦਾਹਰਣ ਦਿਓ - (ਕੈਟੀਨਾ) ਸਫਲਤਾ ਦੀ ਕਹਾਣੀ (ਮੁਨਾਫਾ, ਲੋਕਾਂ ਨੂੰ ਬਾਹਰ ਕੱਢਣਾ, ਏਕੀਕ੍ਰਿਤ ਕਰਨਾ, ਕਮਿਊਨਿਟੀ ਤੱਕ ਪਹੁੰਚ ਕਰਨਾ ਅਤੇ ਸੈਕਰਾਮੈਂਟੋ ਦੇ ਸ਼ਹਿਰ ਨੂੰ ਲੋਕਾਂ ਲਈ ਮਨੋਰੰਜਨ ਦੇ ਪਾਜ਼ਿਟਿਵ ਪ੍ਰਭਾਵ ਨੂੰ ਯਾਦ ਕਰਨ ਵਿੱਚ ਸ਼ਾਮਲ ਕਰਨਾ।</a:t>
            </a:r>
          </a:p>
        </p:txBody>
      </p:sp>
      <p:sp>
        <p:nvSpPr>
          <p:cNvPr id="4" name="Slide Number Placeholder 3"/>
          <p:cNvSpPr>
            <a:spLocks noGrp="1"/>
          </p:cNvSpPr>
          <p:nvPr>
            <p:ph type="sldNum" sz="quarter" idx="5"/>
          </p:nvPr>
        </p:nvSpPr>
        <p:spPr/>
        <p:txBody>
          <a:bodyPr/>
          <a:lstStyle/>
          <a:p>
            <a:fld id="{00F80BA4-E8A4-4CD4-A4D5-315F918F4020}" type="slidenum">
              <a:rPr lang="en-US" smtClean="0"/>
              <a:t>3</a:t>
            </a:fld>
            <a:endParaRPr lang="pa-IN" dirty="0"/>
          </a:p>
        </p:txBody>
      </p:sp>
    </p:spTree>
    <p:extLst>
      <p:ext uri="{BB962C8B-B14F-4D97-AF65-F5344CB8AC3E}">
        <p14:creationId xmlns:p14="http://schemas.microsoft.com/office/powerpoint/2010/main" val="2191804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4</a:t>
            </a:fld>
            <a:endParaRPr lang="en-US" dirty="0"/>
          </a:p>
        </p:txBody>
      </p:sp>
    </p:spTree>
    <p:extLst>
      <p:ext uri="{BB962C8B-B14F-4D97-AF65-F5344CB8AC3E}">
        <p14:creationId xmlns:p14="http://schemas.microsoft.com/office/powerpoint/2010/main" val="252762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5</a:t>
            </a:fld>
            <a:endParaRPr lang="en-US" dirty="0"/>
          </a:p>
        </p:txBody>
      </p:sp>
    </p:spTree>
    <p:extLst>
      <p:ext uri="{BB962C8B-B14F-4D97-AF65-F5344CB8AC3E}">
        <p14:creationId xmlns:p14="http://schemas.microsoft.com/office/powerpoint/2010/main" val="1806921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6</a:t>
            </a:fld>
            <a:endParaRPr lang="en-US" dirty="0"/>
          </a:p>
        </p:txBody>
      </p:sp>
    </p:spTree>
    <p:extLst>
      <p:ext uri="{BB962C8B-B14F-4D97-AF65-F5344CB8AC3E}">
        <p14:creationId xmlns:p14="http://schemas.microsoft.com/office/powerpoint/2010/main" val="4202948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7</a:t>
            </a:fld>
            <a:endParaRPr lang="en-US" dirty="0"/>
          </a:p>
        </p:txBody>
      </p:sp>
    </p:spTree>
    <p:extLst>
      <p:ext uri="{BB962C8B-B14F-4D97-AF65-F5344CB8AC3E}">
        <p14:creationId xmlns:p14="http://schemas.microsoft.com/office/powerpoint/2010/main" val="178097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F80BA4-E8A4-4CD4-A4D5-315F918F4020}" type="slidenum">
              <a:rPr lang="en-US" smtClean="0"/>
              <a:t>8</a:t>
            </a:fld>
            <a:endParaRPr lang="en-US" dirty="0"/>
          </a:p>
        </p:txBody>
      </p:sp>
    </p:spTree>
    <p:extLst>
      <p:ext uri="{BB962C8B-B14F-4D97-AF65-F5344CB8AC3E}">
        <p14:creationId xmlns:p14="http://schemas.microsoft.com/office/powerpoint/2010/main" val="3361149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9</a:t>
            </a:fld>
            <a:endParaRPr lang="en-US" dirty="0"/>
          </a:p>
        </p:txBody>
      </p:sp>
    </p:spTree>
    <p:extLst>
      <p:ext uri="{BB962C8B-B14F-4D97-AF65-F5344CB8AC3E}">
        <p14:creationId xmlns:p14="http://schemas.microsoft.com/office/powerpoint/2010/main" val="83536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A5CC-E640-4B4E-A621-B99B5046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4E39-AB88-4896-84C6-0B28BDC45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8B590-9F60-443F-903C-CB525DD285FE}"/>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F5BC22EF-2856-4C48-8852-06478FAED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E5D37-BF36-4590-B849-D316252F8EAA}"/>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3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EE6-9BFA-4044-8365-5F134225A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3CD42-098F-4767-9B4E-97BA0C800D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49E2B-8E9A-4362-B15D-1E198E3A7996}"/>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DFF0F464-AAAC-4978-91CC-685468CF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70A92-A1ED-4864-92C2-9D5512F3388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11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A33B3-ADF5-44DB-9E8F-4970F626E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98B5E-AB29-4815-A92D-8A1284BCC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E740-0380-4B47-BD75-57E599F40FB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C3E3D864-2AF2-44AE-A031-0983F1D19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777-782B-4536-AD71-F63BE5D03BCB}"/>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713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8D8-A7CD-46F2-ABDB-3F816F119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15F8-CA68-4D2B-B532-F14E382209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9B24-4C2F-4B1D-83B8-7AB72818EE27}"/>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35A756BC-67B7-4D86-9CAC-D1B11023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86A72-670E-4E50-B1CE-10C51E863BEE}"/>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685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E96C-EE46-4B40-8FF9-ACD92560A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B28BD-8620-4EA5-BE32-715FF685D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2AC1-CBE3-4B1E-A5CE-ADEDEC9734C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070D0FE6-D600-4EDA-B3CD-EFEE13D0A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AB39F-CA6C-46AD-A23A-9ADDB9624ED1}"/>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6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683B-F5F7-4BED-BB27-75591D2E8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0EBB-DFD0-4795-A49F-1D99A8219C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FB072-FDFD-47A1-A8FB-AE4A920B79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8DAD2-094C-4BA4-BCE1-B743FD13D5BF}"/>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0459C7CE-960E-4081-988A-F1D76A74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2D001E-69B4-4E06-A93B-60AEF2ADDFCC}"/>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6492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C-8C4B-491C-93CD-9F1052A10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3D2D2-E7A6-4277-9993-2C0693B78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75A57A-7934-4084-B73F-660093A20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7D028-4765-4BD1-BF9E-7855475D8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D23044-9850-4CC0-AA73-1857C39A4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D4CEB-6183-487E-BA75-75171EED336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8" name="Footer Placeholder 7">
            <a:extLst>
              <a:ext uri="{FF2B5EF4-FFF2-40B4-BE49-F238E27FC236}">
                <a16:creationId xmlns:a16="http://schemas.microsoft.com/office/drawing/2014/main" id="{D64F3062-DAC8-4497-AC75-ACF4C7606F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2FFC6-08B7-4F8A-B34E-62F3B91F70C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57028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4A5-4A21-484B-9507-F194A3DF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1379-A1D4-4045-B2F6-9ACACB1C8048}"/>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4" name="Footer Placeholder 3">
            <a:extLst>
              <a:ext uri="{FF2B5EF4-FFF2-40B4-BE49-F238E27FC236}">
                <a16:creationId xmlns:a16="http://schemas.microsoft.com/office/drawing/2014/main" id="{97F35FAC-2374-47AB-8F21-9A1EF4F8F1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6E1999-A5C3-40B5-9F04-6EDA1371BE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1873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430F-E607-42C5-8C0D-5E1A6CB505F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3" name="Footer Placeholder 2">
            <a:extLst>
              <a:ext uri="{FF2B5EF4-FFF2-40B4-BE49-F238E27FC236}">
                <a16:creationId xmlns:a16="http://schemas.microsoft.com/office/drawing/2014/main" id="{AAF167DE-81D9-4E13-999C-56E4A3E8BF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2B753-D444-40C7-96C2-1F9C1FA9FCE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2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426D-BD68-4B61-B33C-A71FF2004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BF5F8-7BF5-4B25-A0D5-691193D23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CD77E-8462-40FC-9E65-2BC7870A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5D042-A91C-43D0-AFA9-BCC0550CB98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A1B7347C-F2FE-4203-A8CE-0CA6D9665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F6913-FBEB-4D1C-A473-1321F658E0B3}"/>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09003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F792-6424-458A-9FD8-42592217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47A5-3C1F-4245-AE63-6C99A4BE1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BD9FEDA-8C89-4552-88AC-14C5908E3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2E8BD-2575-4E02-8BFC-8DA0B9D9EF4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23807410-F2AA-49B5-8E85-32666FCE61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ABC790-B900-4E11-8B3C-CE672CAA82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5593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9EFE5-E782-4F4C-AC8D-53557A95F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1D1EB-F2BF-411C-B9AE-9F6A8C7F1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7B024-578B-4494-9513-2E3836734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444BEEF3-CD8E-44AA-825E-EF806DA8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9F4E8F-B907-4743-9D77-9C27E319E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3716-E73C-4502-A0FB-1BD18E02C2C5}" type="slidenum">
              <a:rPr lang="en-US" smtClean="0"/>
              <a:t>‹#›</a:t>
            </a:fld>
            <a:endParaRPr lang="en-US" dirty="0"/>
          </a:p>
        </p:txBody>
      </p:sp>
    </p:spTree>
    <p:extLst>
      <p:ext uri="{BB962C8B-B14F-4D97-AF65-F5344CB8AC3E}">
        <p14:creationId xmlns:p14="http://schemas.microsoft.com/office/powerpoint/2010/main" val="412830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http://www.altaregional.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hyperlink" Target="https://cdss.ca.gov/inforesources/letters-regulations/legislation-and-regulations/community-care-licensing-regulations/residentia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15131-A0AF-45B5-A884-D4D368800896}"/>
              </a:ext>
            </a:extLst>
          </p:cNvPr>
          <p:cNvSpPr>
            <a:spLocks noGrp="1"/>
          </p:cNvSpPr>
          <p:nvPr>
            <p:ph type="title"/>
          </p:nvPr>
        </p:nvSpPr>
        <p:spPr>
          <a:xfrm>
            <a:off x="838200" y="104932"/>
            <a:ext cx="10515600" cy="2325448"/>
          </a:xfrm>
        </p:spPr>
        <p:txBody>
          <a:bodyPr>
            <a:noAutofit/>
          </a:bodyPr>
          <a:lstStyle/>
          <a:p>
            <a:pPr algn="ctr"/>
            <a:r>
              <a:rPr lang="pa-IN" sz="3600" b="1" dirty="0">
                <a:solidFill>
                  <a:srgbClr val="0070C0"/>
                </a:solidFill>
                <a:latin typeface="Arial" panose="020B0604020202020204" pitchFamily="34" charset="0"/>
                <a:cs typeface="Arial" panose="020B0604020202020204" pitchFamily="34" charset="0"/>
              </a:rPr>
              <a:t>Alta California Regional Center  (ACRC)</a:t>
            </a:r>
            <a:br>
              <a:rPr lang="en-US" sz="3600" b="1" dirty="0">
                <a:solidFill>
                  <a:srgbClr val="0070C0"/>
                </a:solidFill>
                <a:latin typeface="Arial" panose="020B0604020202020204" pitchFamily="34" charset="0"/>
                <a:cs typeface="Arial" panose="020B0604020202020204" pitchFamily="34" charset="0"/>
              </a:rPr>
            </a:br>
            <a:br>
              <a:rPr lang="en-US" sz="3600" b="1" dirty="0">
                <a:solidFill>
                  <a:srgbClr val="0070C0"/>
                </a:solidFill>
                <a:latin typeface="Arial" panose="020B0604020202020204" pitchFamily="34" charset="0"/>
                <a:cs typeface="Arial" panose="020B0604020202020204" pitchFamily="34" charset="0"/>
              </a:rPr>
            </a:br>
            <a:r>
              <a:rPr lang="pa-IN" sz="3600" b="1" dirty="0">
                <a:solidFill>
                  <a:srgbClr val="0070C0"/>
                </a:solidFill>
                <a:latin typeface="Arial" panose="020B0604020202020204" pitchFamily="34" charset="0"/>
                <a:cs typeface="Arial" panose="020B0604020202020204" pitchFamily="34" charset="0"/>
              </a:rPr>
              <a:t>~ ਸਮਾਜਕ ਮਨੋਰੰਜਨ, ਕੈਂਪ, ਅਤੇ ਗੈਰ-ਮੈਡੀਕਲ ਥੈਰੇਪੀਆਂ ~</a:t>
            </a:r>
          </a:p>
        </p:txBody>
      </p:sp>
      <p:sp>
        <p:nvSpPr>
          <p:cNvPr id="5" name="Content Placeholder 4">
            <a:extLst>
              <a:ext uri="{FF2B5EF4-FFF2-40B4-BE49-F238E27FC236}">
                <a16:creationId xmlns:a16="http://schemas.microsoft.com/office/drawing/2014/main" id="{BE890ED9-E7CF-486F-B579-7BA33EE5646A}"/>
              </a:ext>
            </a:extLst>
          </p:cNvPr>
          <p:cNvSpPr>
            <a:spLocks noGrp="1"/>
          </p:cNvSpPr>
          <p:nvPr>
            <p:ph idx="1"/>
          </p:nvPr>
        </p:nvSpPr>
        <p:spPr>
          <a:xfrm>
            <a:off x="628338" y="2217163"/>
            <a:ext cx="10515600" cy="4365784"/>
          </a:xfrm>
        </p:spPr>
        <p:txBody>
          <a:bodyPr>
            <a:normAutofit/>
          </a:bodyPr>
          <a:lstStyle/>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ਕਿਰਪਾ ਕਰਕੇ ਸਾਡੀ ਵੈੱਬਸਾਈਟ 'ਤੇ ਜਾਓ : </a:t>
            </a:r>
            <a:r>
              <a:rPr lang="it-IT" sz="2000" dirty="0">
                <a:latin typeface="Arial" panose="020B0604020202020204" pitchFamily="34" charset="0"/>
                <a:cs typeface="Arial" panose="020B0604020202020204" pitchFamily="34" charset="0"/>
                <a:hlinkClick r:id="rId5"/>
              </a:rPr>
              <a:t>www.altaregional.org </a:t>
            </a:r>
            <a:endParaRPr lang="it-IT" sz="2000" dirty="0">
              <a:latin typeface="Arial" panose="020B0604020202020204" pitchFamily="34" charset="0"/>
              <a:cs typeface="Arial" panose="020B0604020202020204" pitchFamily="34" charset="0"/>
            </a:endParaRPr>
          </a:p>
          <a:p>
            <a:pPr marL="0" indent="0" algn="just">
              <a:buNone/>
            </a:pPr>
            <a:r>
              <a:rPr lang="it-IT" sz="2000" dirty="0">
                <a:solidFill>
                  <a:schemeClr val="accent1">
                    <a:lumMod val="75000"/>
                  </a:schemeClr>
                </a:solidFill>
                <a:latin typeface="Arial" panose="020B0604020202020204" pitchFamily="34" charset="0"/>
                <a:cs typeface="Arial" panose="020B0604020202020204" pitchFamily="34" charset="0"/>
              </a:rPr>
              <a:t>ਪ੍ਰਸਤੁਤ ਕਰਤਾ: ਜੌਨੀ ਜ਼ਿਓਂਗ, ਐਸੋਸੀਏਟ ਕਲਾਇੰਟ ਸਰਵਿਸਿਜ਼ ਡਾਇਰੈਕਟਰ</a:t>
            </a:r>
          </a:p>
        </p:txBody>
      </p:sp>
      <p:pic>
        <p:nvPicPr>
          <p:cNvPr id="6" name="Picture 5">
            <a:extLst>
              <a:ext uri="{FF2B5EF4-FFF2-40B4-BE49-F238E27FC236}">
                <a16:creationId xmlns:a16="http://schemas.microsoft.com/office/drawing/2014/main" id="{6B75C3CB-6560-4B39-8961-1E60FBCC1903}"/>
              </a:ext>
            </a:extLst>
          </p:cNvPr>
          <p:cNvPicPr>
            <a:picLocks noChangeAspect="1"/>
          </p:cNvPicPr>
          <p:nvPr/>
        </p:nvPicPr>
        <p:blipFill>
          <a:blip r:embed="rId6"/>
          <a:stretch>
            <a:fillRect/>
          </a:stretch>
        </p:blipFill>
        <p:spPr>
          <a:xfrm>
            <a:off x="3248903" y="3599021"/>
            <a:ext cx="5274469" cy="2506885"/>
          </a:xfrm>
          <a:prstGeom prst="rect">
            <a:avLst/>
          </a:prstGeom>
        </p:spPr>
      </p:pic>
      <p:pic>
        <p:nvPicPr>
          <p:cNvPr id="2" name="1">
            <a:hlinkClick r:id="" action="ppaction://media"/>
            <a:extLst>
              <a:ext uri="{FF2B5EF4-FFF2-40B4-BE49-F238E27FC236}">
                <a16:creationId xmlns:a16="http://schemas.microsoft.com/office/drawing/2014/main" id="{55786F65-57CB-6DE9-2375-3F8574152D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034296"/>
            <a:ext cx="612648" cy="612648"/>
          </a:xfrm>
          <a:prstGeom prst="rect">
            <a:avLst/>
          </a:prstGeom>
        </p:spPr>
      </p:pic>
    </p:spTree>
    <p:extLst>
      <p:ext uri="{BB962C8B-B14F-4D97-AF65-F5344CB8AC3E}">
        <p14:creationId xmlns:p14="http://schemas.microsoft.com/office/powerpoint/2010/main" val="322706942"/>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2844-A7F3-41B9-99D4-C9073136656C}"/>
              </a:ext>
            </a:extLst>
          </p:cNvPr>
          <p:cNvSpPr>
            <a:spLocks noGrp="1"/>
          </p:cNvSpPr>
          <p:nvPr>
            <p:ph type="title"/>
          </p:nvPr>
        </p:nvSpPr>
        <p:spPr/>
        <p:txBody>
          <a:bodyPr/>
          <a:lstStyle/>
          <a:p>
            <a:r>
              <a:rPr lang="pa-IN" dirty="0">
                <a:solidFill>
                  <a:srgbClr val="0070C0"/>
                </a:solidFill>
                <a:latin typeface="Arial" panose="020B0604020202020204" pitchFamily="34" charset="0"/>
                <a:cs typeface="Arial" panose="020B0604020202020204" pitchFamily="34" charset="0"/>
              </a:rPr>
              <a:t>ACRC ਵਚਨਬੱਧ ਹੈ : </a:t>
            </a:r>
            <a:br>
              <a:rPr lang="en-US" dirty="0">
                <a:solidFill>
                  <a:srgbClr val="0070C0"/>
                </a:solidFill>
                <a:latin typeface="Arial" panose="020B0604020202020204" pitchFamily="34" charset="0"/>
                <a:cs typeface="Arial" panose="020B0604020202020204" pitchFamily="34" charset="0"/>
              </a:rPr>
            </a:br>
            <a:endParaRPr lang="pa-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619B75F-F80D-4C0E-AE9C-1C0627CA8050}"/>
              </a:ext>
            </a:extLst>
          </p:cNvPr>
          <p:cNvSpPr>
            <a:spLocks noGrp="1"/>
          </p:cNvSpPr>
          <p:nvPr>
            <p:ph idx="1"/>
          </p:nvPr>
        </p:nvSpPr>
        <p:spPr>
          <a:xfrm>
            <a:off x="838200" y="1274164"/>
            <a:ext cx="10515600" cy="4902799"/>
          </a:xfrm>
        </p:spPr>
        <p:txBody>
          <a:bodyPr>
            <a:normAutofit/>
          </a:bodyPr>
          <a:lstStyle/>
          <a:p>
            <a:endParaRPr lang="pa-IN" sz="2000" dirty="0">
              <a:solidFill>
                <a:schemeClr val="accent1">
                  <a:lumMod val="75000"/>
                </a:schemeClr>
              </a:solidFill>
              <a:latin typeface="Arial" panose="020B0604020202020204" pitchFamily="34" charset="0"/>
              <a:cs typeface="Arial" panose="020B0604020202020204" pitchFamily="34" charset="0"/>
            </a:endParaRPr>
          </a:p>
          <a:p>
            <a:r>
              <a:rPr lang="pa-IN" sz="2000" dirty="0">
                <a:solidFill>
                  <a:schemeClr val="accent1">
                    <a:lumMod val="75000"/>
                  </a:schemeClr>
                </a:solidFill>
                <a:latin typeface="Arial" panose="020B0604020202020204" pitchFamily="34" charset="0"/>
                <a:cs typeface="Arial" panose="020B0604020202020204" pitchFamily="34" charset="0"/>
              </a:rPr>
              <a:t>ਇਸ ਪਹਿਲ ਦਾ ਪ੍ਰਚਾਰ ਕਰਨ ਲਈ।</a:t>
            </a:r>
          </a:p>
          <a:p>
            <a:r>
              <a:rPr lang="pa-IN" sz="2000" dirty="0">
                <a:solidFill>
                  <a:schemeClr val="accent1">
                    <a:lumMod val="75000"/>
                  </a:schemeClr>
                </a:solidFill>
                <a:latin typeface="Arial" panose="020B0604020202020204" pitchFamily="34" charset="0"/>
                <a:cs typeface="Arial" panose="020B0604020202020204" pitchFamily="34" charset="0"/>
              </a:rPr>
              <a:t>ਤੁਹਾਡੇ ਸਮਾਜਕ ਮਨੋਰੰਜਨ ਅਤੇ ਕੈਂਪ ਦੀਆਂ ਲੋੜ ਨੂੰ ਪੂਰਾ ਕਰਨ ਲਈ ਕਈ ਤਰ੍ਹਾਂ ਦੇ ਵਿਕਰੇਤਾ ਪ੍ਰਦਾਤਾਵਾਂ ਨੂੰ ਸੁਰੱਖਿਅਤ ਕਰਨ ਲਈ।</a:t>
            </a:r>
          </a:p>
          <a:p>
            <a:r>
              <a:rPr lang="pa-IN" sz="2000" dirty="0">
                <a:solidFill>
                  <a:schemeClr val="accent1">
                    <a:lumMod val="75000"/>
                  </a:schemeClr>
                </a:solidFill>
                <a:latin typeface="Arial" panose="020B0604020202020204" pitchFamily="34" charset="0"/>
                <a:cs typeface="Arial" panose="020B0604020202020204" pitchFamily="34" charset="0"/>
              </a:rPr>
              <a:t>ਸਮਾਜਕ ਮਨੋਰੰਜਨ ਅਤੇ ਕੈਂਪ ਦੇ ਉਪਲਬਧ ਮੌਕਿਆਂ ਬਾਰੇ ਜਾਣਕਾਰੀ ਸਾਂਝਾ ਕਰਨ ਲਈ।</a:t>
            </a:r>
          </a:p>
          <a:p>
            <a:r>
              <a:rPr lang="pa-IN" sz="2000" dirty="0">
                <a:solidFill>
                  <a:schemeClr val="accent1">
                    <a:lumMod val="75000"/>
                  </a:schemeClr>
                </a:solidFill>
                <a:latin typeface="Arial" panose="020B0604020202020204" pitchFamily="34" charset="0"/>
                <a:cs typeface="Arial" panose="020B0604020202020204" pitchFamily="34" charset="0"/>
              </a:rPr>
              <a:t>ਇਹਨਾਂ ਮੌਕਿਆਂ ਬਾਰੇ ਖ਼ਬਰ ਫੈਲਾਉਣ ਦੀ ਪਹੁੰਚ ਲਈ।</a:t>
            </a:r>
          </a:p>
          <a:p>
            <a:r>
              <a:rPr lang="pa-IN" sz="2000" dirty="0">
                <a:solidFill>
                  <a:schemeClr val="accent1">
                    <a:lumMod val="75000"/>
                  </a:schemeClr>
                </a:solidFill>
                <a:latin typeface="Arial" panose="020B0604020202020204" pitchFamily="34" charset="0"/>
                <a:cs typeface="Arial" panose="020B0604020202020204" pitchFamily="34" charset="0"/>
              </a:rPr>
              <a:t>ਜਨਤਕ ਮੀਟਿੰਗਾਂ ਰਾਹੀਂ ਸਟੇਕਹੋਲਡਰਾਂ ਨੂੰ ਪੇਸ਼ ਕਰਨ ਲਈ।</a:t>
            </a:r>
          </a:p>
          <a:p>
            <a:endParaRPr lang="pa-IN" sz="20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212392-8953-4E19-ABD0-7B8C4D51363F}"/>
              </a:ext>
            </a:extLst>
          </p:cNvPr>
          <p:cNvPicPr>
            <a:picLocks noChangeAspect="1"/>
          </p:cNvPicPr>
          <p:nvPr/>
        </p:nvPicPr>
        <p:blipFill>
          <a:blip r:embed="rId5"/>
          <a:stretch>
            <a:fillRect/>
          </a:stretch>
        </p:blipFill>
        <p:spPr>
          <a:xfrm>
            <a:off x="2616688" y="4040213"/>
            <a:ext cx="6003851" cy="2055787"/>
          </a:xfrm>
          <a:prstGeom prst="rect">
            <a:avLst/>
          </a:prstGeom>
        </p:spPr>
      </p:pic>
      <p:pic>
        <p:nvPicPr>
          <p:cNvPr id="5" name="11">
            <a:hlinkClick r:id="" action="ppaction://media"/>
            <a:extLst>
              <a:ext uri="{FF2B5EF4-FFF2-40B4-BE49-F238E27FC236}">
                <a16:creationId xmlns:a16="http://schemas.microsoft.com/office/drawing/2014/main" id="{EE9A0E95-143A-DCD2-843C-3E084BCF1D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6715" y="6096000"/>
            <a:ext cx="612648" cy="612648"/>
          </a:xfrm>
          <a:prstGeom prst="rect">
            <a:avLst/>
          </a:prstGeom>
        </p:spPr>
      </p:pic>
    </p:spTree>
    <p:extLst>
      <p:ext uri="{BB962C8B-B14F-4D97-AF65-F5344CB8AC3E}">
        <p14:creationId xmlns:p14="http://schemas.microsoft.com/office/powerpoint/2010/main" val="3581996459"/>
      </p:ext>
    </p:extLst>
  </p:cSld>
  <p:clrMapOvr>
    <a:masterClrMapping/>
  </p:clrMapOvr>
  <mc:AlternateContent xmlns:mc="http://schemas.openxmlformats.org/markup-compatibility/2006" xmlns:p14="http://schemas.microsoft.com/office/powerpoint/2010/main">
    <mc:Choice Requires="p14">
      <p:transition spd="slow" p14:dur="2000" advTm="36811"/>
    </mc:Choice>
    <mc:Fallback xmlns="">
      <p:transition spd="slow" advTm="36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B71-A841-4959-872A-94F3E5116D3E}"/>
              </a:ext>
            </a:extLst>
          </p:cNvPr>
          <p:cNvSpPr>
            <a:spLocks noGrp="1"/>
          </p:cNvSpPr>
          <p:nvPr>
            <p:ph type="title"/>
          </p:nvPr>
        </p:nvSpPr>
        <p:spPr/>
        <p:txBody>
          <a:bodyPr>
            <a:normAutofit fontScale="90000"/>
          </a:bodyPr>
          <a:lstStyle/>
          <a:p>
            <a:pPr algn="ctr"/>
            <a:r>
              <a:rPr lang="pa-IN" sz="8800" dirty="0">
                <a:solidFill>
                  <a:srgbClr val="0070C0"/>
                </a:solidFill>
                <a:latin typeface="Bell MT" panose="02020503060305020303" pitchFamily="18" charset="0"/>
              </a:rPr>
              <a:t> </a:t>
            </a:r>
          </a:p>
        </p:txBody>
      </p:sp>
      <p:pic>
        <p:nvPicPr>
          <p:cNvPr id="4" name="Picture 4" descr="https://miro.medium.com/max/1400/1*Wjjtyg1Y7YOik1pagHYhiA.png">
            <a:extLst>
              <a:ext uri="{FF2B5EF4-FFF2-40B4-BE49-F238E27FC236}">
                <a16:creationId xmlns:a16="http://schemas.microsoft.com/office/drawing/2014/main" id="{D0D2DD0F-1E08-457C-AB0B-A86E946159B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871330" y="3299490"/>
            <a:ext cx="7886700" cy="300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9BF5E3-C45D-425A-899E-790A6B09F644}"/>
              </a:ext>
            </a:extLst>
          </p:cNvPr>
          <p:cNvSpPr txBox="1"/>
          <p:nvPr/>
        </p:nvSpPr>
        <p:spPr>
          <a:xfrm>
            <a:off x="1956391" y="838499"/>
            <a:ext cx="7995683" cy="1569660"/>
          </a:xfrm>
          <a:prstGeom prst="rect">
            <a:avLst/>
          </a:prstGeom>
          <a:noFill/>
        </p:spPr>
        <p:txBody>
          <a:bodyPr wrap="square" rtlCol="0">
            <a:spAutoFit/>
          </a:bodyPr>
          <a:lstStyle/>
          <a:p>
            <a:pPr algn="ctr"/>
            <a:r>
              <a:rPr lang="pa-IN" sz="6000" dirty="0">
                <a:solidFill>
                  <a:srgbClr val="0070C0"/>
                </a:solidFill>
                <a:latin typeface="Bell MT" panose="02020503060305020303" pitchFamily="18" charset="0"/>
              </a:rPr>
              <a:t> </a:t>
            </a:r>
            <a:r>
              <a:rPr lang="pa-IN" sz="3600" dirty="0">
                <a:solidFill>
                  <a:srgbClr val="0070C0"/>
                </a:solidFill>
                <a:latin typeface="Bell MT" panose="02020503060305020303" pitchFamily="18" charset="0"/>
              </a:rPr>
              <a:t>ਜੇ ਤੁਹਾਡੇ ਕੋਈ ਹੋਰ ਸਵਾਲ ਹਨ ਤਾਂ ਕਿਰਪਾ ਕਰਕੇ ਆਪਣੇ ਸਰਵਿਸ ਕੋਆਰਡੀਨੇਟਰ ਨਾਲ ਸੰਪਰਕ ਕਰੋ </a:t>
            </a:r>
          </a:p>
        </p:txBody>
      </p:sp>
      <p:pic>
        <p:nvPicPr>
          <p:cNvPr id="3" name="12">
            <a:hlinkClick r:id="" action="ppaction://media"/>
            <a:extLst>
              <a:ext uri="{FF2B5EF4-FFF2-40B4-BE49-F238E27FC236}">
                <a16:creationId xmlns:a16="http://schemas.microsoft.com/office/drawing/2014/main" id="{4A7902B8-77F8-3872-49A2-FF80518EBF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880227"/>
            <a:ext cx="612648" cy="612648"/>
          </a:xfrm>
          <a:prstGeom prst="rect">
            <a:avLst/>
          </a:prstGeom>
        </p:spPr>
      </p:pic>
    </p:spTree>
    <p:extLst>
      <p:ext uri="{BB962C8B-B14F-4D97-AF65-F5344CB8AC3E}">
        <p14:creationId xmlns:p14="http://schemas.microsoft.com/office/powerpoint/2010/main" val="48804034"/>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1C13-6704-4FFA-B492-34796ED486DB}"/>
              </a:ext>
            </a:extLst>
          </p:cNvPr>
          <p:cNvSpPr>
            <a:spLocks noGrp="1"/>
          </p:cNvSpPr>
          <p:nvPr>
            <p:ph type="title"/>
          </p:nvPr>
        </p:nvSpPr>
        <p:spPr/>
        <p:txBody>
          <a:bodyPr>
            <a:normAutofit/>
          </a:bodyPr>
          <a:lstStyle/>
          <a:p>
            <a:pPr algn="ctr"/>
            <a:r>
              <a:rPr lang="pa-IN" sz="5400" u="sng" dirty="0">
                <a:solidFill>
                  <a:srgbClr val="0070C0"/>
                </a:solidFill>
                <a:latin typeface="Arial" panose="020B0604020202020204" pitchFamily="34" charset="0"/>
                <a:cs typeface="Arial" panose="020B0604020202020204" pitchFamily="34" charset="0"/>
              </a:rPr>
              <a:t>ਬਹਾਲ ਕੀਤੀਆਂ ਗਈਆਂ ਸਰਵਿਸਾਂ</a:t>
            </a:r>
          </a:p>
        </p:txBody>
      </p:sp>
      <p:sp>
        <p:nvSpPr>
          <p:cNvPr id="4" name="Content Placeholder 3">
            <a:extLst>
              <a:ext uri="{FF2B5EF4-FFF2-40B4-BE49-F238E27FC236}">
                <a16:creationId xmlns:a16="http://schemas.microsoft.com/office/drawing/2014/main" id="{F6CC1B65-8E38-4779-A090-5592DE00F9EA}"/>
              </a:ext>
            </a:extLst>
          </p:cNvPr>
          <p:cNvSpPr>
            <a:spLocks noGrp="1"/>
          </p:cNvSpPr>
          <p:nvPr>
            <p:ph sz="half" idx="2"/>
          </p:nvPr>
        </p:nvSpPr>
        <p:spPr>
          <a:xfrm>
            <a:off x="838200" y="1690689"/>
            <a:ext cx="10515600" cy="4486274"/>
          </a:xfrm>
        </p:spPr>
        <p:txBody>
          <a:bodyPr>
            <a:normAutofit lnSpcReduction="10000"/>
          </a:bodyPr>
          <a:lstStyle/>
          <a:p>
            <a:pPr eaLnBrk="0" fontAlgn="base" hangingPunct="0">
              <a:lnSpc>
                <a:spcPct val="100000"/>
              </a:lnSpc>
              <a:spcBef>
                <a:spcPct val="0"/>
              </a:spcBef>
              <a:spcAft>
                <a:spcPct val="0"/>
              </a:spcAft>
            </a:pPr>
            <a:r>
              <a:rPr lang="pa-IN" sz="2200" dirty="0">
                <a:solidFill>
                  <a:schemeClr val="accent1">
                    <a:lumMod val="75000"/>
                  </a:schemeClr>
                </a:solidFill>
                <a:latin typeface="Arial" panose="020B0604020202020204" pitchFamily="34" charset="0"/>
                <a:cs typeface="Arial" panose="020B0604020202020204" pitchFamily="34" charset="0"/>
              </a:rPr>
              <a:t>1 ਜੁਲਾਈ, 2009 ਤੋਂ 30 ਜੂਨ, 2021 ਤੱਕ, ਰੀਜਨਲ ਸੈਂਟਰਾਂ ਨੂੰ ਭਲਾਈ ਅਤੇ ਸੰਸਥਾਵਾਂ ਕੋਡ ਸੈਕਸ਼ਨ 4648.5 ਰਾਹੀਂ ਕਿਸੇ ਵੀ ਗਾਹਕ ਲਈ ਕੈਂਪਿੰਗ (ਜਾਂ ਸਬੰਧਤ ਖਰਚੇ), ਸਮਾਜਕ ਮਨੋਰੰਜਨ ਗਤੀਵਿਧੀਆਂ, ਜਾਂ ਗੈਰ-ਮੈਡੀਕਲ ਥੈਰੇਪੀਆਂ ਖਰੀਦਣ ਦੀ ਮਨਾਹੀ ਕੀਤੀ ਗਈ ਸੀ ਜਦੋਂ ਤੱਕ ਗਾਹਕ ਛੋਟ ਲਈ ਮਾਪਦੰਡ ਪੂਰੇ ਨਹੀਂ ਕਰਦਾ ਹੈ।  </a:t>
            </a:r>
            <a:endParaRPr lang="pa-IN"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endParaRPr lang="pa-IN"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eaLnBrk="0" fontAlgn="base" hangingPunct="0">
              <a:lnSpc>
                <a:spcPct val="100000"/>
              </a:lnSpc>
              <a:spcBef>
                <a:spcPct val="0"/>
              </a:spcBef>
              <a:spcAft>
                <a:spcPct val="0"/>
              </a:spcAft>
            </a:pPr>
            <a:r>
              <a:rPr lang="pa-IN" sz="2200" dirty="0">
                <a:solidFill>
                  <a:schemeClr val="accent1">
                    <a:lumMod val="75000"/>
                  </a:schemeClr>
                </a:solidFill>
                <a:latin typeface="Arial" panose="020B0604020202020204" pitchFamily="34" charset="0"/>
                <a:cs typeface="Arial" panose="020B0604020202020204" pitchFamily="34" charset="0"/>
              </a:rPr>
              <a:t>1 ਜੁਲਾਈ, 2021 ਤੋਂ ਪ੍ਰਭਾਵੀ, ਉਨ੍ਹਾਂ ਸੇਵਾਵਾਂ ਨੂੰ ਖਰੀਦਣ ਲਈ ਰੀਜਨਲ ਸੈਂਟਰਾਂ ਦਾ ਅਧਿਕਾਰ, ਬਹਾਲ ਕੀਤਾ ਗਿਆ ਸੀ; ਭਲਾਈ ਅਤੇ ਸੰਸਥਾਵਾਂ (W&amp;I) ਦੇ ਕੋਡ ਸੈਕਸ਼ਨ 4648.5 ਵਿੱਚ ਬਦਲਾਅ</a:t>
            </a:r>
            <a:r>
              <a:rPr lang="pa-IN"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ਨੇ ਕੈਂਪਿੰਗ ਸਰਵਿਸਾਂ ਅਤੇ ਸੰਬੰਧਤ ਯਾਤਰਾ ਖਰਚਿਆਂ ਲਈ ਫੰਡ ਦੇਣ ਲਈ ਰੀਜਨਲ ਸੈਂਟਰ ਅਥਾਰਟੀ ਨੂੰ ਬਹਾਲ ਕੀਤਾ ਗਿਆ; ਸਮਾਜਕ ਮਨੋਰੰਜਨ ਗਤੀਵਿਧੀਆਂ; ਤਿੰਨ ਤੋਂ 17 ਸਾਲ ਦੇ ਬੱਚਿਆਂ ਲਈ ਵਿੱਦਿਅਕ ਸੇਵਾਵਾਂ; ਉਮਰ ਦੇ ਸਾਲ ਅਤੇ ਗੈਰ-ਮੈਡੀਕਲ ਥੈਰੇਪੀਆਂ, ਇਹਨਾਂ ਵਿੱਚ ਸ਼ਾਮਲ ਹਨ ਪਰ ਇਹਨਾਂ ਤੱਕ ਸੀਮਿਤ ਨਹੀਂ, ਵਿਸ਼ੇਸ਼ ਮਨੋਰੰਜਨ ਕਲਾ, ਡਾਂਸ ਅਤੇ ਸੰਗੀਤ।</a:t>
            </a:r>
            <a:r>
              <a:rPr lang="pa-IN" altLang="en-US" sz="2200" dirty="0">
                <a:solidFill>
                  <a:schemeClr val="accent1">
                    <a:lumMod val="75000"/>
                  </a:schemeClr>
                </a:solidFill>
                <a:latin typeface="Arial" panose="020B0604020202020204" pitchFamily="34" charset="0"/>
                <a:cs typeface="Arial" panose="020B0604020202020204" pitchFamily="34" charset="0"/>
              </a:rPr>
              <a:t> </a:t>
            </a:r>
          </a:p>
          <a:p>
            <a:pPr marL="0" indent="0" eaLnBrk="0" fontAlgn="base" hangingPunct="0">
              <a:lnSpc>
                <a:spcPct val="100000"/>
              </a:lnSpc>
              <a:spcBef>
                <a:spcPct val="0"/>
              </a:spcBef>
              <a:spcAft>
                <a:spcPct val="0"/>
              </a:spcAft>
              <a:buNone/>
            </a:pPr>
            <a:endParaRPr lang="pa-IN" altLang="en-US" sz="2200" dirty="0">
              <a:solidFill>
                <a:schemeClr val="accent1">
                  <a:lumMod val="75000"/>
                </a:schemeClr>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pPr>
            <a:r>
              <a:rPr lang="pa-IN" altLang="en-US" sz="2200" dirty="0">
                <a:solidFill>
                  <a:schemeClr val="accent1">
                    <a:lumMod val="75000"/>
                  </a:schemeClr>
                </a:solidFill>
                <a:latin typeface="Arial" panose="020B0604020202020204" pitchFamily="34" charset="0"/>
                <a:cs typeface="Arial" panose="020B0604020202020204" pitchFamily="34" charset="0"/>
              </a:rPr>
              <a:t>Alta California Regional Center ਇਨ੍ਹਾਂ ਸਰਵਿਸਾਂ ਬਾਰੇ ਸਾਡੇ ਗਾਹਕਾਂ ਅਤੇ ਪਰਿਵਾਰਾਂ ਵਿੱਚ ਜਾਣਕਾਰੀ ਦਾ ਪ੍ਰਸਾਰ ਕਰਨ ਅਤੇ ਜਾਣਕਾਰੀ ਸਾਂਝਾ ਕਰਨ ਲਈ ਵਚਨਬੱਧ ਹੈ।  </a:t>
            </a:r>
          </a:p>
          <a:p>
            <a:pPr eaLnBrk="0" fontAlgn="base" hangingPunct="0">
              <a:lnSpc>
                <a:spcPct val="100000"/>
              </a:lnSpc>
              <a:spcBef>
                <a:spcPct val="0"/>
              </a:spcBef>
              <a:spcAft>
                <a:spcPct val="0"/>
              </a:spcAft>
            </a:pPr>
            <a:endParaRPr lang="pa-IN" altLang="en-US" sz="2400" dirty="0">
              <a:latin typeface="Bell MT" panose="02020503060305020303" pitchFamily="18" charset="0"/>
            </a:endParaRPr>
          </a:p>
          <a:p>
            <a:pPr eaLnBrk="0" fontAlgn="base" hangingPunct="0">
              <a:lnSpc>
                <a:spcPct val="100000"/>
              </a:lnSpc>
              <a:spcBef>
                <a:spcPct val="0"/>
              </a:spcBef>
              <a:spcAft>
                <a:spcPct val="0"/>
              </a:spcAft>
            </a:pPr>
            <a:endParaRPr lang="pa-IN" altLang="en-US" sz="2400" dirty="0">
              <a:latin typeface="Bell MT" panose="02020503060305020303" pitchFamily="18" charset="0"/>
            </a:endParaRPr>
          </a:p>
          <a:p>
            <a:pPr eaLnBrk="0" fontAlgn="base" hangingPunct="0">
              <a:lnSpc>
                <a:spcPct val="100000"/>
              </a:lnSpc>
              <a:spcBef>
                <a:spcPct val="0"/>
              </a:spcBef>
              <a:spcAft>
                <a:spcPct val="0"/>
              </a:spcAft>
            </a:pPr>
            <a:endParaRPr lang="pa-IN" altLang="en-US" sz="2400" dirty="0">
              <a:latin typeface="Arial" panose="020B0604020202020204" pitchFamily="34" charset="0"/>
            </a:endParaRPr>
          </a:p>
          <a:p>
            <a:endParaRPr lang="pa-IN" dirty="0"/>
          </a:p>
        </p:txBody>
      </p:sp>
      <p:pic>
        <p:nvPicPr>
          <p:cNvPr id="3" name="2">
            <a:hlinkClick r:id="" action="ppaction://media"/>
            <a:extLst>
              <a:ext uri="{FF2B5EF4-FFF2-40B4-BE49-F238E27FC236}">
                <a16:creationId xmlns:a16="http://schemas.microsoft.com/office/drawing/2014/main" id="{D356BBC3-E292-3C43-9569-6E790A3EDC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176963"/>
            <a:ext cx="612647" cy="612648"/>
          </a:xfrm>
          <a:prstGeom prst="rect">
            <a:avLst/>
          </a:prstGeom>
        </p:spPr>
      </p:pic>
    </p:spTree>
    <p:extLst>
      <p:ext uri="{BB962C8B-B14F-4D97-AF65-F5344CB8AC3E}">
        <p14:creationId xmlns:p14="http://schemas.microsoft.com/office/powerpoint/2010/main" val="3183733344"/>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76A-EEE6-44B6-9598-FCF43CC41FC2}"/>
              </a:ext>
            </a:extLst>
          </p:cNvPr>
          <p:cNvSpPr>
            <a:spLocks noGrp="1"/>
          </p:cNvSpPr>
          <p:nvPr>
            <p:ph type="title"/>
          </p:nvPr>
        </p:nvSpPr>
        <p:spPr>
          <a:xfrm>
            <a:off x="838200" y="365125"/>
            <a:ext cx="10515600" cy="1325563"/>
          </a:xfrm>
        </p:spPr>
        <p:txBody>
          <a:bodyPr>
            <a:normAutofit/>
          </a:bodyPr>
          <a:lstStyle/>
          <a:p>
            <a:pPr algn="ctr"/>
            <a:r>
              <a:rPr lang="pa-IN" dirty="0"/>
              <a:t> </a:t>
            </a:r>
            <a:r>
              <a:rPr lang="pa-IN" sz="4900" u="sng" dirty="0">
                <a:solidFill>
                  <a:srgbClr val="0070C0"/>
                </a:solidFill>
                <a:latin typeface="Arial" panose="020B0604020202020204" pitchFamily="34" charset="0"/>
                <a:cs typeface="Arial" panose="020B0604020202020204" pitchFamily="34" charset="0"/>
              </a:rPr>
              <a:t>ਸਮਾਜਕ ਅਤੇ ਮਨੋਰੰਜਨ ਦੇ ਮੌਕੇ</a:t>
            </a:r>
          </a:p>
        </p:txBody>
      </p:sp>
      <p:sp>
        <p:nvSpPr>
          <p:cNvPr id="3" name="Content Placeholder 2">
            <a:extLst>
              <a:ext uri="{FF2B5EF4-FFF2-40B4-BE49-F238E27FC236}">
                <a16:creationId xmlns:a16="http://schemas.microsoft.com/office/drawing/2014/main" id="{3D03D875-EDB1-42A3-A49B-26FD908D0531}"/>
              </a:ext>
            </a:extLst>
          </p:cNvPr>
          <p:cNvSpPr>
            <a:spLocks noGrp="1"/>
          </p:cNvSpPr>
          <p:nvPr>
            <p:ph idx="1"/>
          </p:nvPr>
        </p:nvSpPr>
        <p:spPr>
          <a:xfrm>
            <a:off x="721242" y="2594349"/>
            <a:ext cx="10515600" cy="2849527"/>
          </a:xfrm>
        </p:spPr>
        <p:txBody>
          <a:bodyPr>
            <a:normAutofit/>
          </a:bodyPr>
          <a:lstStyle/>
          <a:p>
            <a:endParaRPr lang="pa-IN" sz="2000" dirty="0">
              <a:latin typeface="Bell MT" panose="02020503060305020303" pitchFamily="18" charset="0"/>
            </a:endParaRPr>
          </a:p>
          <a:p>
            <a:r>
              <a:rPr lang="pa-IN" sz="1800" dirty="0">
                <a:solidFill>
                  <a:schemeClr val="accent1">
                    <a:lumMod val="75000"/>
                  </a:schemeClr>
                </a:solidFill>
                <a:latin typeface="Arial" panose="020B0604020202020204" pitchFamily="34" charset="0"/>
                <a:cs typeface="Arial" panose="020B0604020202020204" pitchFamily="34" charset="0"/>
              </a:rPr>
              <a:t>ਸਮਾਜੀਕਰਨ, ਫੁਰਸਤ ਅਤੇ ਮਨੋਰੰਜਨ ਦੇ ਮੌਕੇ ਸਾਰੇ ਵਿਅਕਤੀਆਂ ਦੀ ਸਿਹਤ ਅਤੇ ਤੰਦਰੁਸਤੀ ਲਈ ਲਾਜ਼ਮੀ ਹਨ।  Alta California Regional Center (ACRC) ਉਮਰ ਦੇ ਅਨੁਕੂਲ ਗਤੀਵਿਧੀਆਂ ਵਿੱਚ ਸ਼ਮੂਲੀਅਤ ਨੂੰ ਉਤਸ਼ਾਹਿਤ ਕਰਦਾ ਹੈ।   ਕਮਿਊਨਿਟੀ ਗਤੀਵਿਧੀਆਂ ਅਤੇ ਖੇਡਾਂ ਅਤੇ ਹੋਬੀ ਗਰੁੱਪ, ਕਲੱਬਾਂ ਅਤੇ ਹੋਰ ਕਮਿਊਨਿਟੀ ਸਰਵਿਸ ਸੰਗਠਨ ਵਰਗੇ ਸੰਗਠਨਾਂ ਵਿੱਚ ਭਾਗੀਦਾਰੀ ਨੂੰ ਉਤਸ਼ਾਹਿਤ ਕੀਤਾ ਜਾਂਦਾ ਹੈ। </a:t>
            </a:r>
          </a:p>
          <a:p>
            <a:pPr marL="0" indent="0">
              <a:buNone/>
            </a:pPr>
            <a:endParaRPr lang="pa-IN" sz="1800" dirty="0">
              <a:solidFill>
                <a:schemeClr val="accent1">
                  <a:lumMod val="75000"/>
                </a:schemeClr>
              </a:solidFill>
              <a:latin typeface="Arial" panose="020B0604020202020204" pitchFamily="34" charset="0"/>
              <a:cs typeface="Arial" panose="020B0604020202020204" pitchFamily="34" charset="0"/>
            </a:endParaRPr>
          </a:p>
          <a:p>
            <a:r>
              <a:rPr lang="pa-IN" sz="1800" dirty="0">
                <a:solidFill>
                  <a:schemeClr val="accent1">
                    <a:lumMod val="75000"/>
                  </a:schemeClr>
                </a:solidFill>
                <a:latin typeface="Arial" panose="020B0604020202020204" pitchFamily="34" charset="0"/>
                <a:cs typeface="Arial" panose="020B0604020202020204" pitchFamily="34" charset="0"/>
              </a:rPr>
              <a:t>ACRC ਸਮਾਜਕ ਅਤੇ ਮਨੋਰੰਜਕ ਗਤੀਵਿਧੀਆਂ ਵਿੱਚ ਹਿੱਸਾ ਲੈਣ ਵਾਲੇ ਬੱਚਿਆਂ ਅਤੇ ਬਾਲਗਾਂ ਵਿੱਚ ਮੁੱਲ ਦੇਖਦਾ ਹੈ।   ਅਸੀਂ ਪਾਜ਼ਿਟਿਵ ਮਾਨਸਿਕ ਸਿਹਤ, ਪ੍ਰਗਤੀ ਅਤੇ ਵਿਕਾਸ, ਸਬੰਧ ਬਣਾਉਣ ਅਤੇ ਸਮਾਵੇਸ਼ ਦੇ ਇਨ੍ਹਾਂ ਮੌਕਿਆਂ ਨੂੰ ਉਤਸ਼ਾਹਿਤ ਕਰਨ ਲਈ ਵਚਨਬੱਧ ਹਾਂ। </a:t>
            </a:r>
            <a:endParaRPr lang="pa-IN" sz="1800" dirty="0">
              <a:solidFill>
                <a:schemeClr val="accent1">
                  <a:lumMod val="75000"/>
                </a:schemeClr>
              </a:solidFill>
              <a:highlight>
                <a:srgbClr val="FFFF00"/>
              </a:highlight>
              <a:latin typeface="Arial" panose="020B0604020202020204" pitchFamily="34" charset="0"/>
              <a:cs typeface="Arial" panose="020B0604020202020204" pitchFamily="34" charset="0"/>
            </a:endParaRPr>
          </a:p>
        </p:txBody>
      </p:sp>
      <p:pic>
        <p:nvPicPr>
          <p:cNvPr id="3074" name="Picture 2" descr="Image result for activities Clip Art">
            <a:extLst>
              <a:ext uri="{FF2B5EF4-FFF2-40B4-BE49-F238E27FC236}">
                <a16:creationId xmlns:a16="http://schemas.microsoft.com/office/drawing/2014/main" id="{9656D6FA-34AA-47CC-9190-C0821BA54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74" y="1350334"/>
            <a:ext cx="3551275" cy="1446029"/>
          </a:xfrm>
          <a:prstGeom prst="rect">
            <a:avLst/>
          </a:prstGeom>
          <a:noFill/>
          <a:extLst>
            <a:ext uri="{909E8E84-426E-40DD-AFC4-6F175D3DCCD1}">
              <a14:hiddenFill xmlns:a14="http://schemas.microsoft.com/office/drawing/2010/main">
                <a:solidFill>
                  <a:srgbClr val="FFFFFF"/>
                </a:solidFill>
              </a14:hiddenFill>
            </a:ext>
          </a:extLst>
        </p:spPr>
      </p:pic>
      <p:pic>
        <p:nvPicPr>
          <p:cNvPr id="4" name="3">
            <a:hlinkClick r:id="" action="ppaction://media"/>
            <a:extLst>
              <a:ext uri="{FF2B5EF4-FFF2-40B4-BE49-F238E27FC236}">
                <a16:creationId xmlns:a16="http://schemas.microsoft.com/office/drawing/2014/main" id="{58D88C1A-9135-7491-C3DB-9516C9088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6842" y="6030913"/>
            <a:ext cx="612649" cy="612648"/>
          </a:xfrm>
          <a:prstGeom prst="rect">
            <a:avLst/>
          </a:prstGeom>
        </p:spPr>
      </p:pic>
    </p:spTree>
    <p:extLst>
      <p:ext uri="{BB962C8B-B14F-4D97-AF65-F5344CB8AC3E}">
        <p14:creationId xmlns:p14="http://schemas.microsoft.com/office/powerpoint/2010/main" val="1804271608"/>
      </p:ext>
    </p:extLst>
  </p:cSld>
  <p:clrMapOvr>
    <a:masterClrMapping/>
  </p:clrMapOvr>
  <mc:AlternateContent xmlns:mc="http://schemas.openxmlformats.org/markup-compatibility/2006" xmlns:p14="http://schemas.microsoft.com/office/powerpoint/2010/main">
    <mc:Choice Requires="p14">
      <p:transition spd="slow" p14:dur="2000" advTm="46556"/>
    </mc:Choice>
    <mc:Fallback xmlns="">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C42-3718-4EFC-AB6D-58F9956BD144}"/>
              </a:ext>
            </a:extLst>
          </p:cNvPr>
          <p:cNvSpPr>
            <a:spLocks noGrp="1"/>
          </p:cNvSpPr>
          <p:nvPr>
            <p:ph type="title"/>
          </p:nvPr>
        </p:nvSpPr>
        <p:spPr>
          <a:xfrm>
            <a:off x="838200" y="1"/>
            <a:ext cx="10515600" cy="1350334"/>
          </a:xfrm>
        </p:spPr>
        <p:txBody>
          <a:bodyPr>
            <a:normAutofit/>
          </a:bodyPr>
          <a:lstStyle/>
          <a:p>
            <a:pPr algn="ctr"/>
            <a:r>
              <a:rPr lang="pa-IN" u="sng" dirty="0">
                <a:solidFill>
                  <a:srgbClr val="0070C0"/>
                </a:solidFill>
                <a:latin typeface="Arial" panose="020B0604020202020204" pitchFamily="34" charset="0"/>
                <a:cs typeface="Arial" panose="020B0604020202020204" pitchFamily="34" charset="0"/>
              </a:rPr>
              <a:t>ਸਰਵਿਸ ਦੀਆਂ ਪਰਿਭਾਸ਼ਾਵਾਂ ਅਤੇ ਸੈਟਿੰਗਾਂ</a:t>
            </a:r>
          </a:p>
        </p:txBody>
      </p:sp>
      <p:sp>
        <p:nvSpPr>
          <p:cNvPr id="3" name="Content Placeholder 2">
            <a:extLst>
              <a:ext uri="{FF2B5EF4-FFF2-40B4-BE49-F238E27FC236}">
                <a16:creationId xmlns:a16="http://schemas.microsoft.com/office/drawing/2014/main" id="{8D2F5920-86E5-48EB-A860-0DC796E39E6C}"/>
              </a:ext>
            </a:extLst>
          </p:cNvPr>
          <p:cNvSpPr>
            <a:spLocks noGrp="1"/>
          </p:cNvSpPr>
          <p:nvPr>
            <p:ph idx="1"/>
          </p:nvPr>
        </p:nvSpPr>
        <p:spPr>
          <a:xfrm>
            <a:off x="838200" y="1154243"/>
            <a:ext cx="10515600" cy="5455272"/>
          </a:xfrm>
        </p:spPr>
        <p:txBody>
          <a:bodyPr>
            <a:normAutofit/>
          </a:bodyPr>
          <a:lstStyle/>
          <a:p>
            <a:endParaRPr lang="pa-IN" sz="1800" b="1" dirty="0">
              <a:solidFill>
                <a:schemeClr val="accent1">
                  <a:lumMod val="75000"/>
                </a:schemeClr>
              </a:solidFill>
              <a:latin typeface="Arial" panose="020B0604020202020204" pitchFamily="34" charset="0"/>
              <a:cs typeface="Arial" panose="020B0604020202020204" pitchFamily="34" charset="0"/>
            </a:endParaRPr>
          </a:p>
          <a:p>
            <a:r>
              <a:rPr lang="pa-IN" sz="1800" b="1" dirty="0">
                <a:solidFill>
                  <a:schemeClr val="accent1">
                    <a:lumMod val="75000"/>
                  </a:schemeClr>
                </a:solidFill>
                <a:latin typeface="Arial" panose="020B0604020202020204" pitchFamily="34" charset="0"/>
                <a:cs typeface="Arial" panose="020B0604020202020204" pitchFamily="34" charset="0"/>
              </a:rPr>
              <a:t>ਸਮਾਜਕ ਮਨੋਰੰਜਨ ਗਤੀਵਿਧੀਆਂ:</a:t>
            </a:r>
            <a:r>
              <a:rPr lang="pa-IN" sz="1800" dirty="0">
                <a:solidFill>
                  <a:schemeClr val="accent1">
                    <a:lumMod val="75000"/>
                  </a:schemeClr>
                </a:solidFill>
                <a:latin typeface="Arial" panose="020B0604020202020204" pitchFamily="34" charset="0"/>
                <a:cs typeface="Arial" panose="020B0604020202020204" pitchFamily="34" charset="0"/>
              </a:rPr>
              <a:t>  ਨਿੱਜੀ ਖੁਸ਼ੀ, ਸਿਹਤਮੰਦ ਜੀਵਨ ਸ਼ੈਲੀ, ਸਮਾਜਕ ਪਰਸਪਰ ਪ੍ਰਭਾਵ, ਸਵੈ-ਮਾਣ, ਅਤੇ ਭਾਈਚਾਰਕ ਏਕੀਕਰਣ ਨੂੰ ਵਧਾਉਣ ਦੇ ਮਕਸਦ ਲਈ ਮਨੋਰੰਜਨ ਦੀਆਂ ਗਤੀਵਿਧੀਆਂ ਨੂੰ ਹੋਰ ਵਿਅਕਤੀਆਂ ਨਾਲ ਸਾਂਝਾ ਕੀਤਾ ਜਾਂਦਾ ਹੈ।  ਸਮਾਜਕ ਮਨੋਰੰਜਕ ਗਤੀਵਿਧੀਆਂ ਦੇ ਉਦਾਹਰਨਾਂ ਵਿੱਚ ਹੋਰਾਂ ਨਾਲ ਭਾਗੀਦਾਰੀ ਸ਼ਾਮਲ ਹੋ ਸਕਦੀ ਹੈ:  Parks and Recreation, YMCA, Boys and Girls Clubs of America, Special Olympics, etc. </a:t>
            </a:r>
          </a:p>
          <a:p>
            <a:pPr marL="0" indent="0">
              <a:buNone/>
            </a:pPr>
            <a:endParaRPr lang="pa-IN" sz="1800" dirty="0">
              <a:solidFill>
                <a:schemeClr val="accent1">
                  <a:lumMod val="75000"/>
                </a:schemeClr>
              </a:solidFill>
              <a:latin typeface="Arial" panose="020B0604020202020204" pitchFamily="34" charset="0"/>
              <a:cs typeface="Arial" panose="020B0604020202020204" pitchFamily="34" charset="0"/>
            </a:endParaRPr>
          </a:p>
          <a:p>
            <a:r>
              <a:rPr lang="pa-IN" sz="1800" b="1" dirty="0">
                <a:solidFill>
                  <a:schemeClr val="accent1">
                    <a:lumMod val="75000"/>
                  </a:schemeClr>
                </a:solidFill>
                <a:latin typeface="Arial" panose="020B0604020202020204" pitchFamily="34" charset="0"/>
                <a:cs typeface="Arial" panose="020B0604020202020204" pitchFamily="34" charset="0"/>
              </a:rPr>
              <a:t>ਸਰਵਿਸ ਸੈਟਿੰਗਾਂ: </a:t>
            </a:r>
          </a:p>
          <a:p>
            <a:pPr lvl="1"/>
            <a:r>
              <a:rPr lang="pa-IN" sz="1800" b="1" dirty="0">
                <a:solidFill>
                  <a:schemeClr val="accent1">
                    <a:lumMod val="75000"/>
                  </a:schemeClr>
                </a:solidFill>
                <a:latin typeface="Arial" panose="020B0604020202020204" pitchFamily="34" charset="0"/>
                <a:cs typeface="Arial" panose="020B0604020202020204" pitchFamily="34" charset="0"/>
              </a:rPr>
              <a:t>ਪੂਰਨ ਸਮਾਵੇਸ਼: </a:t>
            </a:r>
            <a:r>
              <a:rPr lang="pa-IN" sz="1800" dirty="0">
                <a:solidFill>
                  <a:schemeClr val="accent1">
                    <a:lumMod val="75000"/>
                  </a:schemeClr>
                </a:solidFill>
                <a:latin typeface="Arial" panose="020B0604020202020204" pitchFamily="34" charset="0"/>
                <a:cs typeface="Arial" panose="020B0604020202020204" pitchFamily="34" charset="0"/>
              </a:rPr>
              <a:t>ਸੈਟਿੰਗ ਨੂੰ ਇਸ ਵਿੱਚ ਏਕੀਕ੍ਰਿਤ ਕੀਤਾ ਗਿਆ ਹੈ ਅਤੇ ਕਮਿਊਨਿਟੀ ਵਿੱਚ ਵੱਧ ਤੋਂ ਵੱਧ ਵਿਅਕਤੀਆਂ ਤੱਕ ਪੂਰੀ ਪਹੁੰਚ ਦਾ ਸਮਰਥਨ ਕਰਦੀ ਹੈ:   ਕਮਿਊਨਿਟੀ ਜੀਵਨ ਵਿੱਚ ਸ਼ਾਮਲ ਹੋਣਾ, ਕਮਿਊਨਿਟੀ ਵਿੱਚ ਸੇਵਾਵਾਂ ਹਾਸਲ ਕਰਨੀਆਂ।</a:t>
            </a:r>
          </a:p>
          <a:p>
            <a:pPr lvl="1"/>
            <a:r>
              <a:rPr lang="pa-IN" sz="1800" b="1" dirty="0">
                <a:solidFill>
                  <a:schemeClr val="accent1">
                    <a:lumMod val="75000"/>
                  </a:schemeClr>
                </a:solidFill>
                <a:latin typeface="Arial" panose="020B0604020202020204" pitchFamily="34" charset="0"/>
                <a:cs typeface="Arial" panose="020B0604020202020204" pitchFamily="34" charset="0"/>
              </a:rPr>
              <a:t>ਵੱਖ - ਵੱਖ ਗਤੀਵਿਧੀ ਜਾਂ ਗੈਰ-ਮੈਡੀਕਲ ਥੈਰੇਪੀ</a:t>
            </a:r>
            <a:r>
              <a:rPr lang="pa-IN" sz="1800" dirty="0">
                <a:solidFill>
                  <a:schemeClr val="accent1">
                    <a:lumMod val="75000"/>
                  </a:schemeClr>
                </a:solidFill>
                <a:latin typeface="Arial" panose="020B0604020202020204" pitchFamily="34" charset="0"/>
                <a:cs typeface="Arial" panose="020B0604020202020204" pitchFamily="34" charset="0"/>
              </a:rPr>
              <a:t>:  ਅਸਮਰੱਥ ਸਾਥੀਆਂ ਨੂੰ ਇੱਕ ਸੈਟਿੰਗ ਵਿੱਚ ਵਿਸ਼ੇਸ਼ ਤੌਰ 'ਤੇ ਪ੍ਰਦਾਨ ਕੀਤੀਆਂ ਜਾਂਦੀਆਂ ਸੇਵਾਵਾਂ ਅਤੇ ਸਹਾਇਤਾ। </a:t>
            </a:r>
          </a:p>
          <a:p>
            <a:endParaRPr lang="pa-IN" sz="2000" u="sng" dirty="0">
              <a:solidFill>
                <a:srgbClr val="0070C0"/>
              </a:solidFill>
              <a:latin typeface="Bell MT" panose="02020503060305020303" pitchFamily="18" charset="0"/>
            </a:endParaRPr>
          </a:p>
          <a:p>
            <a:endParaRPr lang="pa-IN" sz="2000" dirty="0">
              <a:latin typeface="Bell MT" panose="02020503060305020303" pitchFamily="18" charset="0"/>
            </a:endParaRPr>
          </a:p>
          <a:p>
            <a:endParaRPr lang="pa-IN" sz="2000" dirty="0">
              <a:latin typeface="Bell MT" panose="02020503060305020303" pitchFamily="18" charset="0"/>
            </a:endParaRPr>
          </a:p>
          <a:p>
            <a:pPr marL="0" indent="0">
              <a:buNone/>
            </a:pPr>
            <a:r>
              <a:rPr lang="pa-IN" sz="2000" dirty="0">
                <a:latin typeface="Bell MT" panose="02020503060305020303" pitchFamily="18" charset="0"/>
              </a:rPr>
              <a:t>   </a:t>
            </a:r>
          </a:p>
          <a:p>
            <a:endParaRPr lang="pa-IN" sz="1800" dirty="0">
              <a:latin typeface="Bell MT" panose="02020503060305020303" pitchFamily="18" charset="0"/>
            </a:endParaRPr>
          </a:p>
          <a:p>
            <a:endParaRPr lang="pa-IN" dirty="0"/>
          </a:p>
        </p:txBody>
      </p:sp>
      <p:pic>
        <p:nvPicPr>
          <p:cNvPr id="5" name="Picture 4">
            <a:extLst>
              <a:ext uri="{FF2B5EF4-FFF2-40B4-BE49-F238E27FC236}">
                <a16:creationId xmlns:a16="http://schemas.microsoft.com/office/drawing/2014/main" id="{F2BD4A04-5D93-4332-A349-CC064DCFE433}"/>
              </a:ext>
            </a:extLst>
          </p:cNvPr>
          <p:cNvPicPr>
            <a:picLocks noChangeAspect="1"/>
          </p:cNvPicPr>
          <p:nvPr/>
        </p:nvPicPr>
        <p:blipFill>
          <a:blip r:embed="rId5"/>
          <a:stretch>
            <a:fillRect/>
          </a:stretch>
        </p:blipFill>
        <p:spPr>
          <a:xfrm>
            <a:off x="3247630" y="4676931"/>
            <a:ext cx="4974767" cy="1803552"/>
          </a:xfrm>
          <a:prstGeom prst="rect">
            <a:avLst/>
          </a:prstGeom>
        </p:spPr>
      </p:pic>
      <p:pic>
        <p:nvPicPr>
          <p:cNvPr id="6" name="4">
            <a:hlinkClick r:id="" action="ppaction://media"/>
            <a:extLst>
              <a:ext uri="{FF2B5EF4-FFF2-40B4-BE49-F238E27FC236}">
                <a16:creationId xmlns:a16="http://schemas.microsoft.com/office/drawing/2014/main" id="{75B738D6-63A5-035C-BF0F-B8E54310E8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3143" y="5996867"/>
            <a:ext cx="612649" cy="612648"/>
          </a:xfrm>
          <a:prstGeom prst="rect">
            <a:avLst/>
          </a:prstGeom>
        </p:spPr>
      </p:pic>
    </p:spTree>
    <p:extLst>
      <p:ext uri="{BB962C8B-B14F-4D97-AF65-F5344CB8AC3E}">
        <p14:creationId xmlns:p14="http://schemas.microsoft.com/office/powerpoint/2010/main" val="607317445"/>
      </p:ext>
    </p:extLst>
  </p:cSld>
  <p:clrMapOvr>
    <a:masterClrMapping/>
  </p:clrMapOvr>
  <mc:AlternateContent xmlns:mc="http://schemas.openxmlformats.org/markup-compatibility/2006" xmlns:p14="http://schemas.microsoft.com/office/powerpoint/2010/main">
    <mc:Choice Requires="p14">
      <p:transition spd="slow" p14:dur="2000" advTm="67026"/>
    </mc:Choice>
    <mc:Fallback xmlns="">
      <p:transition spd="slow" advTm="67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2358189"/>
            <a:ext cx="10515600" cy="2787970"/>
          </a:xfrm>
        </p:spPr>
        <p:txBody>
          <a:bodyPr>
            <a:noAutofit/>
          </a:bodyPr>
          <a:lstStyle/>
          <a:p>
            <a:pPr marL="0" indent="0">
              <a:buNone/>
            </a:pPr>
            <a:endParaRPr lang="pa-IN" sz="1800" dirty="0">
              <a:latin typeface="Bell MT" panose="02020503060305020303" pitchFamily="18" charset="0"/>
            </a:endParaRPr>
          </a:p>
          <a:p>
            <a:r>
              <a:rPr lang="pa-IN" sz="2000" b="1" dirty="0">
                <a:solidFill>
                  <a:schemeClr val="accent1">
                    <a:lumMod val="75000"/>
                  </a:schemeClr>
                </a:solidFill>
                <a:latin typeface="Arial" panose="020B0604020202020204" pitchFamily="34" charset="0"/>
                <a:cs typeface="Arial" panose="020B0604020202020204" pitchFamily="34" charset="0"/>
              </a:rPr>
              <a:t>ਡੇ ਕੈਂਪ </a:t>
            </a:r>
            <a:r>
              <a:rPr lang="pa-IN" sz="2000" dirty="0">
                <a:solidFill>
                  <a:schemeClr val="accent1">
                    <a:lumMod val="75000"/>
                  </a:schemeClr>
                </a:solidFill>
                <a:latin typeface="Arial" panose="020B0604020202020204" pitchFamily="34" charset="0"/>
                <a:cs typeface="Arial" panose="020B0604020202020204" pitchFamily="34" charset="0"/>
              </a:rPr>
              <a:t>ਸੇਵਾਵਾਂ ਪ੍ਰਤੀ ਦਿਨ ਘੰਟਿਆਂ ਦੀ ਸੀਮਤ ਮਿਆਦ ਅਤੇ ਪ੍ਰਤੀ ਸਾਲ ਦਿਨ ਦੀ ਸੀਮਤ ਮਿਆਦ ਲਈ ਇੱਕ ਰਚਨਾਤਮਕ, ਇੰਟਰਐਕਟਿਵ ਤਜਰਬਾ  ਪ੍ਰਦਾਨ ਕਰਦੀਆਂ ਹਨ।  ਇਹ ਸੇਵਾਵਾਂ ਤਰਜੀਹੀ ਗਤੀਵਿਧੀਆਂ ਤੱਕ ਪਹੁੰਚ ਕਰਨ ਦੀ ਸਹੂਲਤ ਦੇ ਕੇ ਵਿਅਕਤੀ ਦੇ ਮਾਨਸਿਕ, ਸਰੀਰਕ ਅਤੇ ਸਮਾਜਕ ਵਿਕਾਸ ਵਿੱਚ ਯੋਗਦਾਨ ਪਾਉਂਦੀਆਂ ਹਨ।  </a:t>
            </a:r>
          </a:p>
          <a:p>
            <a:r>
              <a:rPr lang="pa-IN" sz="2000" b="1" dirty="0">
                <a:solidFill>
                  <a:schemeClr val="accent1">
                    <a:lumMod val="75000"/>
                  </a:schemeClr>
                </a:solidFill>
                <a:latin typeface="Arial" panose="020B0604020202020204" pitchFamily="34" charset="0"/>
                <a:cs typeface="Arial" panose="020B0604020202020204" pitchFamily="34" charset="0"/>
              </a:rPr>
              <a:t>ਓਵਰਨਾਈਟ ਕੈਂਪ  </a:t>
            </a:r>
            <a:r>
              <a:rPr lang="pa-IN" sz="2000" dirty="0">
                <a:solidFill>
                  <a:schemeClr val="accent1">
                    <a:lumMod val="75000"/>
                  </a:schemeClr>
                </a:solidFill>
                <a:latin typeface="Arial" panose="020B0604020202020204" pitchFamily="34" charset="0"/>
                <a:cs typeface="Arial" panose="020B0604020202020204" pitchFamily="34" charset="0"/>
              </a:rPr>
              <a:t>ਸੀਮਤ ਸਮੇਂ ਲਈ 24-ਘੰਟੇ ਪ੍ਰਤੀ ਦਿਨ ਦੇ ਆਧਾਰ 'ਤੇ ਰਚਨਾਤਮਕ ਤਜਰਬਾ ਪ੍ਰਦਾਨ ਕਰਦਾ ਹੈ ਅਤੇ ਵਿਅਕਤੀ ਦੇ ਮਾਨਸਿਕ, ਸਰੀਰਕ ਅਤੇ ਸਮਾਜਿਕ ਵਿਕਾਸ ਵਿੱਚ ਯੋਗਦਾਨ ਪਾਉਂਦਾ ਹੈ।   ਵਿਅਕਤੀ ਦੀਆਂ ਲੋੜਾਂ ਨੂੰ ਪੂਰਾ ਕਰਨ ਲਈ ਕੈਂਪਿੰਗ ਸਰਵਿਸਾਂ ਅਤੇ ਯਾਤਰਾ ਦੇ ਸੰਬੰਧਤ ਖਰਚਿਆਂ ਨੂੰ ਇੱਕ ਲਾਗਤ-ਪ੍ਰਭਾਵਸ਼ਾਲੀ ਤਰਕੀਬ ਅਪਣਾਉਣੀ ਚਾਹੀਦੀ ਹੈ।   </a:t>
            </a:r>
          </a:p>
        </p:txBody>
      </p:sp>
      <p:pic>
        <p:nvPicPr>
          <p:cNvPr id="5" name="Picture 6" descr="See the source image">
            <a:extLst>
              <a:ext uri="{FF2B5EF4-FFF2-40B4-BE49-F238E27FC236}">
                <a16:creationId xmlns:a16="http://schemas.microsoft.com/office/drawing/2014/main" id="{377AB14E-163E-4855-974E-89FAE0EF44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17" y="658379"/>
            <a:ext cx="9824574" cy="1759968"/>
          </a:xfrm>
          <a:prstGeom prst="rect">
            <a:avLst/>
          </a:prstGeom>
          <a:noFill/>
          <a:extLst>
            <a:ext uri="{909E8E84-426E-40DD-AFC4-6F175D3DCCD1}">
              <a14:hiddenFill xmlns:a14="http://schemas.microsoft.com/office/drawing/2010/main">
                <a:solidFill>
                  <a:srgbClr val="FFFFFF"/>
                </a:solidFill>
              </a14:hiddenFill>
            </a:ext>
          </a:extLst>
        </p:spPr>
      </p:pic>
      <p:pic>
        <p:nvPicPr>
          <p:cNvPr id="2" name="6">
            <a:hlinkClick r:id="" action="ppaction://media"/>
            <a:extLst>
              <a:ext uri="{FF2B5EF4-FFF2-40B4-BE49-F238E27FC236}">
                <a16:creationId xmlns:a16="http://schemas.microsoft.com/office/drawing/2014/main" id="{6885BC35-75F6-D056-4857-27FCA6D29F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52178"/>
            <a:ext cx="612648" cy="612648"/>
          </a:xfrm>
          <a:prstGeom prst="rect">
            <a:avLst/>
          </a:prstGeom>
        </p:spPr>
      </p:pic>
    </p:spTree>
    <p:extLst>
      <p:ext uri="{BB962C8B-B14F-4D97-AF65-F5344CB8AC3E}">
        <p14:creationId xmlns:p14="http://schemas.microsoft.com/office/powerpoint/2010/main" val="671648396"/>
      </p:ext>
    </p:extLst>
  </p:cSld>
  <p:clrMapOvr>
    <a:masterClrMapping/>
  </p:clrMapOvr>
  <mc:AlternateContent xmlns:mc="http://schemas.openxmlformats.org/markup-compatibility/2006" xmlns:p14="http://schemas.microsoft.com/office/powerpoint/2010/main">
    <mc:Choice Requires="p14">
      <p:transition spd="slow" p14:dur="2000" advTm="49601"/>
    </mc:Choice>
    <mc:Fallback xmlns="">
      <p:transition spd="slow" advTm="49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7B0-680C-4DFB-98ED-74B9CD894257}"/>
              </a:ext>
            </a:extLst>
          </p:cNvPr>
          <p:cNvSpPr>
            <a:spLocks noGrp="1"/>
          </p:cNvSpPr>
          <p:nvPr>
            <p:ph type="title"/>
          </p:nvPr>
        </p:nvSpPr>
        <p:spPr>
          <a:xfrm>
            <a:off x="838200" y="365126"/>
            <a:ext cx="10515600" cy="1042570"/>
          </a:xfrm>
        </p:spPr>
        <p:txBody>
          <a:bodyPr/>
          <a:lstStyle/>
          <a:p>
            <a:pPr algn="ctr"/>
            <a:r>
              <a:rPr lang="pa-IN" b="1" u="sng" dirty="0">
                <a:solidFill>
                  <a:schemeClr val="accent1">
                    <a:lumMod val="75000"/>
                  </a:schemeClr>
                </a:solidFill>
                <a:latin typeface="Arial" panose="020B0604020202020204" pitchFamily="34" charset="0"/>
                <a:cs typeface="Arial" panose="020B0604020202020204" pitchFamily="34" charset="0"/>
              </a:rPr>
              <a:t>ਕੈਂਪ ਅਤੇ ਰਿਹਾਇਸ਼ੀ ਪ੍ਰਦਾਤਾ </a:t>
            </a:r>
          </a:p>
        </p:txBody>
      </p:sp>
      <p:sp>
        <p:nvSpPr>
          <p:cNvPr id="3" name="Content Placeholder 2">
            <a:extLst>
              <a:ext uri="{FF2B5EF4-FFF2-40B4-BE49-F238E27FC236}">
                <a16:creationId xmlns:a16="http://schemas.microsoft.com/office/drawing/2014/main" id="{E6545E5B-A108-4974-B202-D2CB86556526}"/>
              </a:ext>
            </a:extLst>
          </p:cNvPr>
          <p:cNvSpPr>
            <a:spLocks noGrp="1"/>
          </p:cNvSpPr>
          <p:nvPr>
            <p:ph idx="1"/>
          </p:nvPr>
        </p:nvSpPr>
        <p:spPr>
          <a:xfrm>
            <a:off x="838200" y="1825624"/>
            <a:ext cx="10515600" cy="4755649"/>
          </a:xfrm>
        </p:spPr>
        <p:txBody>
          <a:bodyPr/>
          <a:lstStyle/>
          <a:p>
            <a:pPr marL="0" indent="0" algn="ctr">
              <a:buNone/>
            </a:pPr>
            <a:r>
              <a:rPr lang="pa-IN" sz="2200" b="1" dirty="0">
                <a:solidFill>
                  <a:schemeClr val="accent1">
                    <a:lumMod val="75000"/>
                  </a:schemeClr>
                </a:solidFill>
                <a:latin typeface="Arial" panose="020B0604020202020204" pitchFamily="34" charset="0"/>
                <a:cs typeface="Arial" panose="020B0604020202020204" pitchFamily="34" charset="0"/>
              </a:rPr>
              <a:t>Community Care Facility (CCF) ਵਿੱਚ ਇੱਕ ਗਾਹਕ ਲਈ ਡੇ ਜਾਂ ਓਵਰਨਾਈਟ ਕੈਂਪ ਵਿੱਚ ਸ਼ਾਮਲ ਹੋਣ ਲਈ ਇੱਥੇ 3 ਸੰਭਾਵੀ ਪਥ ਹਨ: </a:t>
            </a:r>
          </a:p>
          <a:p>
            <a:pPr marL="457200" lvl="0" indent="-457200">
              <a:buAutoNum type="arabicPeriod"/>
            </a:pPr>
            <a:r>
              <a:rPr lang="pa-IN" sz="2000" dirty="0">
                <a:solidFill>
                  <a:schemeClr val="accent1">
                    <a:lumMod val="75000"/>
                  </a:schemeClr>
                </a:solidFill>
                <a:latin typeface="Arial" panose="020B0604020202020204" pitchFamily="34" charset="0"/>
                <a:cs typeface="Arial" panose="020B0604020202020204" pitchFamily="34" charset="0"/>
              </a:rPr>
              <a:t>ਗਾਹਕ CCF ਰਾਹੀਂ ਫੰਡ ਕੀਤੇ ਗਏ ਡੇ ਜਾਂ ਓਵਰਨਾਈਟ ਕੈਂਪ ਵਿੱਚ ਹਾਜ਼ਰ ਹੁੰਦਾ ਹੈ।  ACRC ਫੰਡਿੰਗ ਲਾਗਤ 'ਤੇ ਵਿਚਾਰ ਕਰੇਗਾ ਜੋ ਪਲੇਸਮੈਂਟ ਲਈ ਗਾਹਕ ਦੀ ਲਾਗਤ ਤੋਂ ਵੱਧ ਹੈ।  </a:t>
            </a:r>
          </a:p>
          <a:p>
            <a:pPr marL="457200" lvl="0" indent="-457200">
              <a:buAutoNum type="arabicPeriod"/>
            </a:pPr>
            <a:r>
              <a:rPr lang="pa-IN" sz="2000" dirty="0">
                <a:solidFill>
                  <a:schemeClr val="accent1">
                    <a:lumMod val="75000"/>
                  </a:schemeClr>
                </a:solidFill>
                <a:latin typeface="Arial" panose="020B0604020202020204" pitchFamily="34" charset="0"/>
                <a:cs typeface="Arial" panose="020B0604020202020204" pitchFamily="34" charset="0"/>
              </a:rPr>
              <a:t>ACRC ਡੇ ਜਾਂ ਓਵਰਨਾਈਟ ਕੈਂਪ ਲਈ ਫੰਡ ਦਿੰਦਾ ਹੈ; CCF ਇਸ ਸਮੇਂ ਦੌਰਾਨ ਰਿਹਾਇਸ਼ੀ ਸੇਵਾਵਾਂ ਲਈ ਬਿਲ ਨਹੀਂ ਦਿੰਦਾ ਹੈ। </a:t>
            </a:r>
          </a:p>
          <a:p>
            <a:pPr marL="457200" lvl="0" indent="-457200">
              <a:buAutoNum type="arabicPeriod"/>
            </a:pPr>
            <a:r>
              <a:rPr lang="pa-IN" sz="2000" dirty="0">
                <a:solidFill>
                  <a:schemeClr val="accent1">
                    <a:lumMod val="75000"/>
                  </a:schemeClr>
                </a:solidFill>
                <a:latin typeface="Arial" panose="020B0604020202020204" pitchFamily="34" charset="0"/>
                <a:cs typeface="Arial" panose="020B0604020202020204" pitchFamily="34" charset="0"/>
              </a:rPr>
              <a:t>ਕੈਂਪ ਤਜਰਬਾ ਬਣਾਉਣ ਲਈ ਗਾਹਕ ਅਤੇ CCF ਮਿਲ ਕੇ ਕੰਮ ਕਰਦੇ ਹਨ।    </a:t>
            </a:r>
          </a:p>
          <a:p>
            <a:pPr marL="0" lvl="0" indent="0">
              <a:buNone/>
            </a:pPr>
            <a:r>
              <a:rPr lang="pa-IN" sz="2000" dirty="0">
                <a:solidFill>
                  <a:schemeClr val="accent1">
                    <a:lumMod val="75000"/>
                  </a:schemeClr>
                </a:solidFill>
                <a:latin typeface="Arial" panose="020B0604020202020204" pitchFamily="34" charset="0"/>
                <a:cs typeface="Arial" panose="020B0604020202020204" pitchFamily="34" charset="0"/>
              </a:rPr>
              <a:t>	ਉਦਾਹਰਨ: ਵੀਕੈਂਡ ਕੈਂਪਿੰਗ ਟ੍ਰਿਪ, ਫਿਸ਼ਿੰਗ ਟ੍ਰਿਪ, ਡੇ ਟ੍ਰਿਪ, ਸੈਰ-ਸਪਾਟਾ, ਆਦਿ।</a:t>
            </a:r>
          </a:p>
        </p:txBody>
      </p:sp>
      <p:pic>
        <p:nvPicPr>
          <p:cNvPr id="4" name="Picture 3">
            <a:extLst>
              <a:ext uri="{FF2B5EF4-FFF2-40B4-BE49-F238E27FC236}">
                <a16:creationId xmlns:a16="http://schemas.microsoft.com/office/drawing/2014/main" id="{66C75FE4-00D4-409E-A968-9BEE57BF7A50}"/>
              </a:ext>
            </a:extLst>
          </p:cNvPr>
          <p:cNvPicPr>
            <a:picLocks noChangeAspect="1"/>
          </p:cNvPicPr>
          <p:nvPr/>
        </p:nvPicPr>
        <p:blipFill>
          <a:blip r:embed="rId5"/>
          <a:stretch>
            <a:fillRect/>
          </a:stretch>
        </p:blipFill>
        <p:spPr>
          <a:xfrm>
            <a:off x="1406691" y="4925929"/>
            <a:ext cx="2672013" cy="1787692"/>
          </a:xfrm>
          <a:prstGeom prst="rect">
            <a:avLst/>
          </a:prstGeom>
        </p:spPr>
      </p:pic>
      <p:pic>
        <p:nvPicPr>
          <p:cNvPr id="5" name="Picture 4">
            <a:extLst>
              <a:ext uri="{FF2B5EF4-FFF2-40B4-BE49-F238E27FC236}">
                <a16:creationId xmlns:a16="http://schemas.microsoft.com/office/drawing/2014/main" id="{9F339564-074F-42E2-9265-DA4F8B8EC28E}"/>
              </a:ext>
            </a:extLst>
          </p:cNvPr>
          <p:cNvPicPr>
            <a:picLocks noChangeAspect="1"/>
          </p:cNvPicPr>
          <p:nvPr/>
        </p:nvPicPr>
        <p:blipFill>
          <a:blip r:embed="rId6"/>
          <a:stretch>
            <a:fillRect/>
          </a:stretch>
        </p:blipFill>
        <p:spPr>
          <a:xfrm>
            <a:off x="9781673" y="4331368"/>
            <a:ext cx="2141621" cy="2257425"/>
          </a:xfrm>
          <a:prstGeom prst="rect">
            <a:avLst/>
          </a:prstGeom>
        </p:spPr>
      </p:pic>
      <p:pic>
        <p:nvPicPr>
          <p:cNvPr id="6" name="Picture 5">
            <a:extLst>
              <a:ext uri="{FF2B5EF4-FFF2-40B4-BE49-F238E27FC236}">
                <a16:creationId xmlns:a16="http://schemas.microsoft.com/office/drawing/2014/main" id="{1CC09EC1-7B8A-4F71-A1DD-3BFB6AF53B3C}"/>
              </a:ext>
            </a:extLst>
          </p:cNvPr>
          <p:cNvPicPr>
            <a:picLocks noChangeAspect="1"/>
          </p:cNvPicPr>
          <p:nvPr/>
        </p:nvPicPr>
        <p:blipFill>
          <a:blip r:embed="rId7"/>
          <a:stretch>
            <a:fillRect/>
          </a:stretch>
        </p:blipFill>
        <p:spPr>
          <a:xfrm>
            <a:off x="4969042" y="4997116"/>
            <a:ext cx="3272590" cy="1676400"/>
          </a:xfrm>
          <a:prstGeom prst="rect">
            <a:avLst/>
          </a:prstGeom>
        </p:spPr>
      </p:pic>
      <p:pic>
        <p:nvPicPr>
          <p:cNvPr id="7" name="7">
            <a:hlinkClick r:id="" action="ppaction://media"/>
            <a:extLst>
              <a:ext uri="{FF2B5EF4-FFF2-40B4-BE49-F238E27FC236}">
                <a16:creationId xmlns:a16="http://schemas.microsoft.com/office/drawing/2014/main" id="{5BCADF7D-23D3-3099-8024-A0229DA86D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04848" y="6060868"/>
            <a:ext cx="612648" cy="612648"/>
          </a:xfrm>
          <a:prstGeom prst="rect">
            <a:avLst/>
          </a:prstGeom>
        </p:spPr>
      </p:pic>
    </p:spTree>
    <p:extLst>
      <p:ext uri="{BB962C8B-B14F-4D97-AF65-F5344CB8AC3E}">
        <p14:creationId xmlns:p14="http://schemas.microsoft.com/office/powerpoint/2010/main" val="4145808022"/>
      </p:ext>
    </p:extLst>
  </p:cSld>
  <p:clrMapOvr>
    <a:masterClrMapping/>
  </p:clrMapOvr>
  <mc:AlternateContent xmlns:mc="http://schemas.openxmlformats.org/markup-compatibility/2006" xmlns:p14="http://schemas.microsoft.com/office/powerpoint/2010/main">
    <mc:Choice Requires="p14">
      <p:transition spd="slow" p14:dur="2000" advTm="57580"/>
    </mc:Choice>
    <mc:Fallback xmlns="">
      <p:transition spd="slow" advTm="57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88B-4587-4917-8D43-088C15D197B2}"/>
              </a:ext>
            </a:extLst>
          </p:cNvPr>
          <p:cNvSpPr>
            <a:spLocks noGrp="1"/>
          </p:cNvSpPr>
          <p:nvPr>
            <p:ph type="title"/>
          </p:nvPr>
        </p:nvSpPr>
        <p:spPr/>
        <p:txBody>
          <a:bodyPr/>
          <a:lstStyle/>
          <a:p>
            <a:pPr algn="ctr"/>
            <a:r>
              <a:rPr lang="pa-IN" b="1" dirty="0">
                <a:solidFill>
                  <a:schemeClr val="accent1">
                    <a:lumMod val="75000"/>
                  </a:schemeClr>
                </a:solidFill>
                <a:latin typeface="Arial" panose="020B0604020202020204" pitchFamily="34" charset="0"/>
                <a:cs typeface="Arial" panose="020B0604020202020204" pitchFamily="34" charset="0"/>
              </a:rPr>
              <a:t>ਸਮਾਜਕ ਮਨੋਰੰਜਨ ਗਤੀਵਿਧੀਆਂ ਅਤੇ ਰਿਹਾਇਸ਼ੀ ਪ੍ਰਦਾਤਾ</a:t>
            </a:r>
            <a:endParaRPr lang="pa-IN"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2843-BF84-4C6C-8C15-F3C973DEE83A}"/>
              </a:ext>
            </a:extLst>
          </p:cNvPr>
          <p:cNvSpPr>
            <a:spLocks noGrp="1"/>
          </p:cNvSpPr>
          <p:nvPr>
            <p:ph idx="1"/>
          </p:nvPr>
        </p:nvSpPr>
        <p:spPr>
          <a:xfrm>
            <a:off x="838200" y="1825625"/>
            <a:ext cx="10515600" cy="4351338"/>
          </a:xfrm>
        </p:spPr>
        <p:txBody>
          <a:bodyPr>
            <a:normAutofit/>
          </a:bodyPr>
          <a:lstStyle/>
          <a:p>
            <a:r>
              <a:rPr lang="pa-IN" sz="2200" dirty="0">
                <a:solidFill>
                  <a:srgbClr val="002060"/>
                </a:solidFill>
                <a:latin typeface="Arial" panose="020B0604020202020204" pitchFamily="34" charset="0"/>
                <a:cs typeface="Arial" panose="020B0604020202020204" pitchFamily="34" charset="0"/>
              </a:rPr>
              <a:t>ਰਿਹਾਇਸ਼ੀ ਪ੍ਰਦਾਤਾ ਸਮਾਜਕ ਮਨੋਰੰਜਕ ਗਤੀਵਿਧੀਆਂ ਪ੍ਰਦਾਨ ਕਰਨ ਲਈ ਜ਼ਿੰਮੇਵਾਰ ਹੁੰਦੇ ਹਨ।</a:t>
            </a:r>
          </a:p>
          <a:p>
            <a:pPr lvl="0"/>
            <a:r>
              <a:rPr lang="pa-IN" sz="2200" dirty="0">
                <a:solidFill>
                  <a:srgbClr val="002060"/>
                </a:solidFill>
                <a:latin typeface="Arial" panose="020B0604020202020204" pitchFamily="34" charset="0"/>
                <a:cs typeface="Arial" panose="020B0604020202020204" pitchFamily="34" charset="0"/>
              </a:rPr>
              <a:t>ਪ੍ਰਤੀ  </a:t>
            </a:r>
            <a:r>
              <a:rPr lang="pa-IN" sz="2200" dirty="0">
                <a:solidFill>
                  <a:srgbClr val="00206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ਟਾਈਟਲ 22 ਕੈਲੀਫੋਰਨੀਆ ਕੋਡ ਆਫ਼ ਰੈਗੂਲੇਸ਼ਨ  </a:t>
            </a:r>
            <a:r>
              <a:rPr lang="pa-IN" sz="2200" dirty="0">
                <a:solidFill>
                  <a:srgbClr val="002060"/>
                </a:solidFill>
                <a:latin typeface="Arial" panose="020B0604020202020204" pitchFamily="34" charset="0"/>
                <a:cs typeface="Arial" panose="020B0604020202020204" pitchFamily="34" charset="0"/>
              </a:rPr>
              <a:t>ਸੈਕਸ਼ਨ:  85079 (ਬਾਲਗ) 83079 (ਛੋਟਾ ਪਰਿਵਾਰਕ ਘਰ) 87219 (RCFE) CCL </a:t>
            </a:r>
            <a:r>
              <a:rPr lang="pa-IN" sz="2200" b="1" dirty="0">
                <a:solidFill>
                  <a:srgbClr val="002060"/>
                </a:solidFill>
                <a:latin typeface="Arial" panose="020B0604020202020204" pitchFamily="34" charset="0"/>
                <a:cs typeface="Arial" panose="020B0604020202020204" pitchFamily="34" charset="0"/>
              </a:rPr>
              <a:t> ਲਾਇਸੰਸਧਾਰਕ ਇਹ ਯਕੀਨੀ ਬਣਾਉਣਗੇ ਕਿ ਗਾਹਕਾਂ ਲਈ ਯੋਜਨਾਬੱਧ ਮਨੋਰੰਜਨ ਗਤੀਵਿਧੀਆਂ ਪ੍ਰਦਾਨ ਕੀਤੀਆਂ ਜਾਣ।   </a:t>
            </a:r>
            <a:r>
              <a:rPr lang="pa-IN" sz="2200" dirty="0">
                <a:solidFill>
                  <a:srgbClr val="002060"/>
                </a:solidFill>
                <a:latin typeface="Arial" panose="020B0604020202020204" pitchFamily="34" charset="0"/>
                <a:cs typeface="Arial" panose="020B0604020202020204" pitchFamily="34" charset="0"/>
              </a:rPr>
              <a:t>SC's ਯੋਜਨਾ ਟੀਮ ਪੱਧਰ 'ਤੇ ਸਮਾਜਕ ਮਨੋਰੰਜਨ ਸੇਵਾਵਾਂ ਬਾਰੇ ਚਰਚਾ ਦੀ ਸਹੂਲਤ ਦੇਵੇਗੀ ਤਾਂ ਜੋ ਗਾਹਕਾਂ ਦੀ ਦਿਲਚਸਪੀ ਅਤੇ ਲੋੜ ਤੁਹਾਡੇ ਸਮਾਜਕ ਮਨੋਰੰਜਨ ਅਤੇ ਕੈਂਪ ਦੀਆਂ ਲੋੜ ਨੂੰ ਪੂਰਾ ਕਰਨ ਲਈ ਕਈ ਤਰ੍ਹਾਂ ਦੇ ਵਿਕਰੇਤਾ ਪ੍ਰਦਾਤਾਵਾਂ ਨੂੰ ਸੁਰੱਖਿਅਤ ਕਰਨ ਲਈ।
 ਨੂੰ ਪੂਰਾ ਕੀਤਾ ਜਾ ਸਕੇ। </a:t>
            </a:r>
          </a:p>
          <a:p>
            <a:r>
              <a:rPr lang="pa-IN" sz="2200" dirty="0">
                <a:solidFill>
                  <a:srgbClr val="002060"/>
                </a:solidFill>
                <a:latin typeface="Arial" panose="020B0604020202020204" pitchFamily="34" charset="0"/>
                <a:cs typeface="Arial" panose="020B0604020202020204" pitchFamily="34" charset="0"/>
              </a:rPr>
              <a:t>ACRC ਗੈਰ-ਮੈਡੀਕਲ ਥੈਰੇਪੀ ਲਈ ਗਾਹਕ ਜਾਂ CCF ਦੀਆਂ ਬੇਨਤੀਆਂ 'ਤੇ ਵਿਚਾਰ ਕਰੇਗਾ।  ਇਨ੍ਹਾਂ ਵਿੱਚ ਕਮਿਊਨਿਟੀ ਵਿੱਚ ਮੌਕੇ ਸ਼ਾਮਲ ਹੋ ਸਕਦੇ ਹਨ ਜਿਵੇਂ ਕਿ:  ਵਿਸ਼ੇਸ਼ ਮਨੋਰੰਜਨ, ਕਲਾ, ਡਾਂਸ ਅਤੇ ਸੰਗੀਤ, ਆਦਿ। </a:t>
            </a:r>
          </a:p>
          <a:p>
            <a:endParaRPr lang="pa-IN" sz="2200" dirty="0"/>
          </a:p>
        </p:txBody>
      </p:sp>
      <p:pic>
        <p:nvPicPr>
          <p:cNvPr id="4" name="8">
            <a:hlinkClick r:id="" action="ppaction://media"/>
            <a:extLst>
              <a:ext uri="{FF2B5EF4-FFF2-40B4-BE49-F238E27FC236}">
                <a16:creationId xmlns:a16="http://schemas.microsoft.com/office/drawing/2014/main" id="{879C6A8B-620C-3AA1-50D7-828F470EE3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176963"/>
            <a:ext cx="612647" cy="612648"/>
          </a:xfrm>
          <a:prstGeom prst="rect">
            <a:avLst/>
          </a:prstGeom>
        </p:spPr>
      </p:pic>
    </p:spTree>
    <p:extLst>
      <p:ext uri="{BB962C8B-B14F-4D97-AF65-F5344CB8AC3E}">
        <p14:creationId xmlns:p14="http://schemas.microsoft.com/office/powerpoint/2010/main" val="411387735"/>
      </p:ext>
    </p:extLst>
  </p:cSld>
  <p:clrMapOvr>
    <a:masterClrMapping/>
  </p:clrMapOvr>
  <mc:AlternateContent xmlns:mc="http://schemas.openxmlformats.org/markup-compatibility/2006" xmlns:p14="http://schemas.microsoft.com/office/powerpoint/2010/main">
    <mc:Choice Requires="p14">
      <p:transition spd="slow" p14:dur="2000" advTm="32696"/>
    </mc:Choice>
    <mc:Fallback xmlns="">
      <p:transition spd="slow" advTm="32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8C-BE60-4C47-B035-ACCCDBC4A51D}"/>
              </a:ext>
            </a:extLst>
          </p:cNvPr>
          <p:cNvSpPr>
            <a:spLocks noGrp="1"/>
          </p:cNvSpPr>
          <p:nvPr>
            <p:ph type="title"/>
          </p:nvPr>
        </p:nvSpPr>
        <p:spPr>
          <a:xfrm>
            <a:off x="838200" y="365126"/>
            <a:ext cx="10515600" cy="751294"/>
          </a:xfrm>
        </p:spPr>
        <p:txBody>
          <a:bodyPr/>
          <a:lstStyle/>
          <a:p>
            <a:pPr algn="ctr"/>
            <a:r>
              <a:rPr lang="pa-IN" dirty="0">
                <a:solidFill>
                  <a:schemeClr val="accent1">
                    <a:lumMod val="75000"/>
                  </a:schemeClr>
                </a:solidFill>
                <a:latin typeface="Arial" panose="020B0604020202020204" pitchFamily="34" charset="0"/>
                <a:cs typeface="Arial" panose="020B0604020202020204" pitchFamily="34" charset="0"/>
              </a:rPr>
              <a:t>ਵਧੇਰੇ ਮੌਕੇ…</a:t>
            </a:r>
          </a:p>
        </p:txBody>
      </p:sp>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1116421"/>
            <a:ext cx="10515600" cy="3760379"/>
          </a:xfrm>
        </p:spPr>
        <p:txBody>
          <a:bodyPr>
            <a:noAutofit/>
          </a:bodyPr>
          <a:lstStyle/>
          <a:p>
            <a:r>
              <a:rPr lang="pa-IN" sz="1800" b="1" dirty="0">
                <a:solidFill>
                  <a:schemeClr val="accent1">
                    <a:lumMod val="75000"/>
                  </a:schemeClr>
                </a:solidFill>
                <a:latin typeface="Arial" panose="020B0604020202020204" pitchFamily="34" charset="0"/>
                <a:cs typeface="Arial" panose="020B0604020202020204" pitchFamily="34" charset="0"/>
              </a:rPr>
              <a:t>ਸਮਾਜੀਕਰਨ ਸਿਖਲਾਈ</a:t>
            </a:r>
            <a:r>
              <a:rPr lang="pa-IN" sz="1800" dirty="0">
                <a:solidFill>
                  <a:schemeClr val="accent1">
                    <a:lumMod val="75000"/>
                  </a:schemeClr>
                </a:solidFill>
                <a:latin typeface="Arial" panose="020B0604020202020204" pitchFamily="34" charset="0"/>
                <a:cs typeface="Arial" panose="020B0604020202020204" pitchFamily="34" charset="0"/>
              </a:rPr>
              <a:t>: ਉਹ ਸੇਵਾਵਾਂ ਜਿਹੜੀਆਂ ਕਿ ਵਿਅਕਤੀ ਦੀ ਸਮਰੱਥਾ ਅਨੁਸਾਰ ਵਾਜਬ, ਉਮਰ ਦੇ ਅਨੁਕੂਲ ਸਮਾਜਕ ਕਾਰਜਾਂ ਨੂੰ ਵਧਾਉਣ ਦੇ ਮਕਸਦ ਨਾਲ ਸਮਾਜਕ ਅਤੇ ਵਿਹਾਰਕ ਡੋਮੇਨਾਂ ਵਿੱਚ ਵਿਕਾਸ ਨੂੰ ਸੰਬੋਧਿਤ ਕਰਦੀਆਂ ਹਨ।  ਇਹ ਸਰਵਿਸਾਂ 21 ਸਾਲ ਤੱਕ ਦੇ ਵਿਅਕਤੀਆਂ ਦੁਆਰਾ ਖਰੀਦੀਆਂ ਜਾ ਸਕਦੀਆਂ ਹਨ।  ਘਰ ਦੇ ਅੰਦਰ, ਬੋਰਡ ਗੇਮਾਂ, ਗਤੀਵਿਧੀਆਂ, ਬਾਰਬੇਕਿਊਜ਼, ਆਦਿ ਵਿੱਚ ਸਮਾਜਕ ਮਨੋਰੰਜਨ ਦੇ ਮੌਕਿਆਂ ਬਾਰੇ ਸੋਚੋ। </a:t>
            </a:r>
          </a:p>
          <a:p>
            <a:r>
              <a:rPr lang="pa-IN" sz="1800" dirty="0">
                <a:solidFill>
                  <a:schemeClr val="accent1">
                    <a:lumMod val="75000"/>
                  </a:schemeClr>
                </a:solidFill>
                <a:latin typeface="Arial" panose="020B0604020202020204" pitchFamily="34" charset="0"/>
                <a:cs typeface="Arial" panose="020B0604020202020204" pitchFamily="34" charset="0"/>
              </a:rPr>
              <a:t>ਗੈਰ-ਮੈਡੀਕਲ ਥੈਰੇਪੀਆਂ :  ਗਾਹਕ ਦੇ ਦਿਮਾਗ ਅਤੇ ਸਰੀਰ ਨੂੰ ਲਾਭ ਪਹੁੰਚਾਉਣ ਲਈ ਗੈਰ-ਮੈਡੀਕਲ ਕਰਮਚਾਰੀਆਂ ਰਾਹੀਂ ਪ੍ਰਦਾਨ ਕੀਤੀ ਗਈ ਸਹਾਇਤਾ।  ਗੈਰ-ਮੈਡੀਕਲ ਥੈਰੇਪੀਆਂ ਦੀਆਂ ਉਦਾਹਰਨਾਂ ਵਿੱਚ ਸ਼ਾਮਲ ਹੋ ਸਕਦੇ ਹਨ, ਪਰ ਇਹਨਾਂ ਤੱਕ ਹੀ ਸੀਮਿਤ ਨਹੀਂ ਹਨ ਉਪਚਾਰਕ ਲਾਭ ਲਈ ਪ੍ਰਦਾਨ ਕੀਤੇ ਗਏ ਵਿਸ਼ੇਸ਼ ਮਨੋਰੰਜਨ ਪ੍ਰੋਗਰਾਮ, ਜਾਂ ਕਲਾ, ਸੰਗੀਤ ਅਤੇ ਡਾਂਸ । </a:t>
            </a:r>
          </a:p>
          <a:p>
            <a:endParaRPr lang="pa-IN" sz="1800" dirty="0">
              <a:latin typeface="Bell MT" panose="02020503060305020303" pitchFamily="18" charset="0"/>
            </a:endParaRPr>
          </a:p>
        </p:txBody>
      </p:sp>
      <p:pic>
        <p:nvPicPr>
          <p:cNvPr id="6" name="Picture 4" descr="See the source image">
            <a:extLst>
              <a:ext uri="{FF2B5EF4-FFF2-40B4-BE49-F238E27FC236}">
                <a16:creationId xmlns:a16="http://schemas.microsoft.com/office/drawing/2014/main" id="{054E7E3D-4AD1-44F7-BE6B-6F01818DF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177" y="3477126"/>
            <a:ext cx="6889898" cy="2791325"/>
          </a:xfrm>
          <a:prstGeom prst="rect">
            <a:avLst/>
          </a:prstGeom>
          <a:noFill/>
          <a:extLst>
            <a:ext uri="{909E8E84-426E-40DD-AFC4-6F175D3DCCD1}">
              <a14:hiddenFill xmlns:a14="http://schemas.microsoft.com/office/drawing/2010/main">
                <a:solidFill>
                  <a:srgbClr val="FFFFFF"/>
                </a:solidFill>
              </a14:hiddenFill>
            </a:ext>
          </a:extLst>
        </p:spPr>
      </p:pic>
      <p:pic>
        <p:nvPicPr>
          <p:cNvPr id="4" name="9">
            <a:hlinkClick r:id="" action="ppaction://media"/>
            <a:extLst>
              <a:ext uri="{FF2B5EF4-FFF2-40B4-BE49-F238E27FC236}">
                <a16:creationId xmlns:a16="http://schemas.microsoft.com/office/drawing/2014/main" id="{8603DCAF-AF2D-80FD-70EA-46657059D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962127"/>
            <a:ext cx="612648" cy="612648"/>
          </a:xfrm>
          <a:prstGeom prst="rect">
            <a:avLst/>
          </a:prstGeom>
        </p:spPr>
      </p:pic>
    </p:spTree>
    <p:extLst>
      <p:ext uri="{BB962C8B-B14F-4D97-AF65-F5344CB8AC3E}">
        <p14:creationId xmlns:p14="http://schemas.microsoft.com/office/powerpoint/2010/main" val="1930892473"/>
      </p:ext>
    </p:extLst>
  </p:cSld>
  <p:clrMapOvr>
    <a:masterClrMapping/>
  </p:clrMapOvr>
  <mc:AlternateContent xmlns:mc="http://schemas.openxmlformats.org/markup-compatibility/2006" xmlns:p14="http://schemas.microsoft.com/office/powerpoint/2010/main">
    <mc:Choice Requires="p14">
      <p:transition spd="slow" p14:dur="2000" advTm="59949"/>
    </mc:Choice>
    <mc:Fallback xmlns="">
      <p:transition spd="slow" advTm="59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77-61A9-4BC5-B862-A9381DF84972}"/>
              </a:ext>
            </a:extLst>
          </p:cNvPr>
          <p:cNvSpPr>
            <a:spLocks noGrp="1"/>
          </p:cNvSpPr>
          <p:nvPr>
            <p:ph type="title"/>
          </p:nvPr>
        </p:nvSpPr>
        <p:spPr>
          <a:xfrm>
            <a:off x="838200" y="1409075"/>
            <a:ext cx="10515600" cy="696451"/>
          </a:xfrm>
        </p:spPr>
        <p:txBody>
          <a:bodyPr>
            <a:noAutofit/>
          </a:bodyPr>
          <a:lstStyle/>
          <a:p>
            <a:pPr algn="ctr"/>
            <a:br>
              <a:rPr lang="en-US" sz="4800" u="sng" dirty="0">
                <a:solidFill>
                  <a:srgbClr val="0070C0"/>
                </a:solidFill>
                <a:latin typeface="Arial" panose="020B0604020202020204" pitchFamily="34" charset="0"/>
                <a:cs typeface="Arial" panose="020B0604020202020204" pitchFamily="34" charset="0"/>
              </a:rPr>
            </a:br>
            <a:br>
              <a:rPr lang="en-US" sz="4800" u="sng" dirty="0">
                <a:solidFill>
                  <a:srgbClr val="0070C0"/>
                </a:solidFill>
                <a:latin typeface="Arial" panose="020B0604020202020204" pitchFamily="34" charset="0"/>
                <a:cs typeface="Arial" panose="020B0604020202020204" pitchFamily="34" charset="0"/>
              </a:rPr>
            </a:br>
            <a:r>
              <a:rPr lang="pa-IN" u="sng" dirty="0">
                <a:solidFill>
                  <a:srgbClr val="0070C0"/>
                </a:solidFill>
                <a:latin typeface="Arial" panose="020B0604020202020204" pitchFamily="34" charset="0"/>
                <a:cs typeface="Arial" panose="020B0604020202020204" pitchFamily="34" charset="0"/>
              </a:rPr>
              <a:t>ਮਹੱਤਵਪੂਰਨ ਨਤੀਜੇ</a:t>
            </a:r>
            <a:br>
              <a:rPr lang="en-US" sz="4800" u="sng" dirty="0">
                <a:solidFill>
                  <a:srgbClr val="0070C0"/>
                </a:solidFill>
                <a:latin typeface="Arial" panose="020B0604020202020204" pitchFamily="34" charset="0"/>
                <a:cs typeface="Arial" panose="020B0604020202020204" pitchFamily="34" charset="0"/>
              </a:rPr>
            </a:br>
            <a:br>
              <a:rPr lang="en-US" sz="4800" u="sng" dirty="0">
                <a:solidFill>
                  <a:srgbClr val="0070C0"/>
                </a:solidFill>
                <a:latin typeface="Arial" panose="020B0604020202020204" pitchFamily="34" charset="0"/>
                <a:cs typeface="Arial" panose="020B0604020202020204" pitchFamily="34" charset="0"/>
              </a:rPr>
            </a:br>
            <a:r>
              <a:rPr lang="pa-IN" sz="2000" dirty="0">
                <a:solidFill>
                  <a:schemeClr val="accent1">
                    <a:lumMod val="75000"/>
                  </a:schemeClr>
                </a:solidFill>
                <a:latin typeface="Arial" panose="020B0604020202020204" pitchFamily="34" charset="0"/>
                <a:cs typeface="Arial" panose="020B0604020202020204" pitchFamily="34" charset="0"/>
              </a:rPr>
              <a:t> </a:t>
            </a:r>
            <a:r>
              <a:rPr lang="pa-IN" sz="2400" dirty="0">
                <a:solidFill>
                  <a:srgbClr val="0070C0"/>
                </a:solidFill>
                <a:latin typeface="Arial" panose="020B0604020202020204" pitchFamily="34" charset="0"/>
                <a:cs typeface="Arial" panose="020B0604020202020204" pitchFamily="34" charset="0"/>
              </a:rPr>
              <a:t>~</a:t>
            </a:r>
            <a:r>
              <a:rPr lang="pa-IN" sz="2000" dirty="0">
                <a:solidFill>
                  <a:schemeClr val="accent1">
                    <a:lumMod val="75000"/>
                  </a:schemeClr>
                </a:solidFill>
                <a:latin typeface="Arial" panose="020B0604020202020204" pitchFamily="34" charset="0"/>
                <a:cs typeface="Arial" panose="020B0604020202020204" pitchFamily="34" charset="0"/>
              </a:rPr>
              <a:t>ਸਮਾਜਕ ਮਨੋਰੰਜਨ ਸੇਵਾਵਾਂ ਦੀ ਵਰਤੋਂ ਅਤੇ ਪਹੁੰਚ ਵਿੱਚ ਵਾਧਾ।
​ </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pa-IN" sz="2000" dirty="0">
                <a:solidFill>
                  <a:schemeClr val="accent1">
                    <a:lumMod val="75000"/>
                  </a:schemeClr>
                </a:solidFill>
                <a:latin typeface="Arial" panose="020B0604020202020204" pitchFamily="34" charset="0"/>
                <a:cs typeface="Arial" panose="020B0604020202020204" pitchFamily="34" charset="0"/>
              </a:rPr>
              <a:t> ~ ਸੁਵਿਧਾਵਾਂ ਅਤੇ ਸੇਵਾਵਾਂ ਪ੍ਰਦਾਨ ਕਰਨ ਵਾਲੇ ਲੋਕਾਂ ਲਈ ਸਹਾਇਤਾ ਅਤੇ ਸਿਖਲਾਈ।</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pa-IN" sz="2000" dirty="0">
                <a:solidFill>
                  <a:schemeClr val="accent1">
                    <a:lumMod val="75000"/>
                  </a:schemeClr>
                </a:solidFill>
                <a:latin typeface="Arial" panose="020B0604020202020204" pitchFamily="34" charset="0"/>
                <a:cs typeface="Arial" panose="020B0604020202020204" pitchFamily="34" charset="0"/>
              </a:rPr>
              <a:t>~ਪਹੁੰਚਯੋਗਤਾ ਅਤੇ ਕਮਿਊਨਿਟੀ ਏਕੀਕਰਣ।</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pa-IN" sz="2000" dirty="0">
                <a:solidFill>
                  <a:schemeClr val="accent1">
                    <a:lumMod val="75000"/>
                  </a:schemeClr>
                </a:solidFill>
                <a:latin typeface="Arial" panose="020B0604020202020204" pitchFamily="34" charset="0"/>
                <a:cs typeface="Arial" panose="020B0604020202020204" pitchFamily="34" charset="0"/>
              </a:rPr>
              <a:t> ~ਵਿਵਿਧ ਲੋੜ ਵਾਲੇ ਵਿਅਕਤੀਆਂ ਲਈ ਸਹਾਇਤਾ।</a:t>
            </a:r>
            <a:br>
              <a:rPr lang="en-US" sz="2000" dirty="0">
                <a:solidFill>
                  <a:schemeClr val="accent1">
                    <a:lumMod val="75000"/>
                  </a:schemeClr>
                </a:solidFill>
                <a:latin typeface="Arial" panose="020B0604020202020204" pitchFamily="34" charset="0"/>
                <a:cs typeface="Arial" panose="020B0604020202020204" pitchFamily="34" charset="0"/>
              </a:rPr>
            </a:br>
            <a:br>
              <a:rPr lang="en-US" sz="2000" dirty="0">
                <a:solidFill>
                  <a:schemeClr val="accent1">
                    <a:lumMod val="75000"/>
                  </a:schemeClr>
                </a:solidFill>
                <a:latin typeface="Arial" panose="020B0604020202020204" pitchFamily="34" charset="0"/>
                <a:cs typeface="Arial" panose="020B0604020202020204" pitchFamily="34" charset="0"/>
              </a:rPr>
            </a:br>
            <a:r>
              <a:rPr lang="pa-IN" sz="2000" dirty="0">
                <a:solidFill>
                  <a:schemeClr val="accent1">
                    <a:lumMod val="75000"/>
                  </a:schemeClr>
                </a:solidFill>
                <a:latin typeface="Arial" panose="020B0604020202020204" pitchFamily="34" charset="0"/>
                <a:cs typeface="Arial" panose="020B0604020202020204" pitchFamily="34" charset="0"/>
              </a:rPr>
              <a:t> ~ ਕਮਿਊਨਿਟੀ ਸੰਗਠਨਾਂ ਨਾਲ ਮਜ਼ਬੂਤ ਸਾਂਝੇਦਾਰੀ। </a:t>
            </a:r>
            <a:br>
              <a:rPr lang="en-US" sz="2800" dirty="0">
                <a:solidFill>
                  <a:schemeClr val="accent1">
                    <a:lumMod val="75000"/>
                  </a:schemeClr>
                </a:solidFill>
                <a:latin typeface="Arial" panose="020B0604020202020204" pitchFamily="34" charset="0"/>
                <a:cs typeface="Arial" panose="020B0604020202020204" pitchFamily="34" charset="0"/>
              </a:rPr>
            </a:br>
            <a:r>
              <a:rPr lang="pa-IN" sz="2800" dirty="0">
                <a:solidFill>
                  <a:schemeClr val="accent1">
                    <a:lumMod val="75000"/>
                  </a:schemeClr>
                </a:solidFill>
                <a:latin typeface="Arial" panose="020B0604020202020204" pitchFamily="34" charset="0"/>
                <a:cs typeface="Arial" panose="020B0604020202020204" pitchFamily="34" charset="0"/>
              </a:rPr>
              <a:t> </a:t>
            </a:r>
          </a:p>
        </p:txBody>
      </p:sp>
      <p:pic>
        <p:nvPicPr>
          <p:cNvPr id="1026" name="Picture 2" descr="Outcome-driven Innovation - Outcomes vs Problems - Aktia Solutions">
            <a:extLst>
              <a:ext uri="{FF2B5EF4-FFF2-40B4-BE49-F238E27FC236}">
                <a16:creationId xmlns:a16="http://schemas.microsoft.com/office/drawing/2014/main" id="{C9D793FF-E4C0-4D66-BB85-7C9C8E82F3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87579" y="4704347"/>
            <a:ext cx="5943600" cy="1866015"/>
          </a:xfrm>
          <a:prstGeom prst="rect">
            <a:avLst/>
          </a:prstGeom>
          <a:noFill/>
          <a:extLst>
            <a:ext uri="{909E8E84-426E-40DD-AFC4-6F175D3DCCD1}">
              <a14:hiddenFill xmlns:a14="http://schemas.microsoft.com/office/drawing/2010/main">
                <a:solidFill>
                  <a:srgbClr val="FFFFFF"/>
                </a:solidFill>
              </a14:hiddenFill>
            </a:ext>
          </a:extLst>
        </p:spPr>
      </p:pic>
      <p:pic>
        <p:nvPicPr>
          <p:cNvPr id="3" name="10">
            <a:hlinkClick r:id="" action="ppaction://media"/>
            <a:extLst>
              <a:ext uri="{FF2B5EF4-FFF2-40B4-BE49-F238E27FC236}">
                <a16:creationId xmlns:a16="http://schemas.microsoft.com/office/drawing/2014/main" id="{4CB2FE73-ED8D-3EA3-AFE9-1090ECC24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6803" y="5957714"/>
            <a:ext cx="612648" cy="612648"/>
          </a:xfrm>
          <a:prstGeom prst="rect">
            <a:avLst/>
          </a:prstGeom>
        </p:spPr>
      </p:pic>
    </p:spTree>
    <p:extLst>
      <p:ext uri="{BB962C8B-B14F-4D97-AF65-F5344CB8AC3E}">
        <p14:creationId xmlns:p14="http://schemas.microsoft.com/office/powerpoint/2010/main" val="289113130"/>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1272</Words>
  <Application>Microsoft Office PowerPoint</Application>
  <PresentationFormat>Widescreen</PresentationFormat>
  <Paragraphs>66</Paragraphs>
  <Slides>11</Slides>
  <Notes>11</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Bell MT</vt:lpstr>
      <vt:lpstr>Calibri</vt:lpstr>
      <vt:lpstr>Calibri Light</vt:lpstr>
      <vt:lpstr>Raavi</vt:lpstr>
      <vt:lpstr>Office Theme</vt:lpstr>
      <vt:lpstr>Alta California Regional Center  (ACRC)  ~ ਸਮਾਜਕ ਮਨੋਰੰਜਨ, ਕੈਂਪ, ਅਤੇ ਗੈਰ-ਮੈਡੀਕਲ ਥੈਰੇਪੀਆਂ ~</vt:lpstr>
      <vt:lpstr>ਬਹਾਲ ਕੀਤੀਆਂ ਗਈਆਂ ਸਰਵਿਸਾਂ</vt:lpstr>
      <vt:lpstr> ਸਮਾਜਕ ਅਤੇ ਮਨੋਰੰਜਨ ਦੇ ਮੌਕੇ</vt:lpstr>
      <vt:lpstr>ਸਰਵਿਸ ਦੀਆਂ ਪਰਿਭਾਸ਼ਾਵਾਂ ਅਤੇ ਸੈਟਿੰਗਾਂ</vt:lpstr>
      <vt:lpstr>PowerPoint Presentation</vt:lpstr>
      <vt:lpstr>ਕੈਂਪ ਅਤੇ ਰਿਹਾਇਸ਼ੀ ਪ੍ਰਦਾਤਾ </vt:lpstr>
      <vt:lpstr>ਸਮਾਜਕ ਮਨੋਰੰਜਨ ਗਤੀਵਿਧੀਆਂ ਅਤੇ ਰਿਹਾਇਸ਼ੀ ਪ੍ਰਦਾਤਾ</vt:lpstr>
      <vt:lpstr>ਵਧੇਰੇ ਮੌਕੇ…</vt:lpstr>
      <vt:lpstr>  ਮਹੱਤਵਪੂਰਨ ਨਤੀਜੇ   ~ਸਮਾਜਕ ਮਨੋਰੰਜਨ ਸੇਵਾਵਾਂ ਦੀ ਵਰਤੋਂ ਅਤੇ ਪਹੁੰਚ ਵਿੱਚ ਵਾਧਾ।
​    ~ ਸੁਵਿਧਾਵਾਂ ਅਤੇ ਸੇਵਾਵਾਂ ਪ੍ਰਦਾਨ ਕਰਨ ਵਾਲੇ ਲੋਕਾਂ ਲਈ ਸਹਾਇਤਾ ਅਤੇ ਸਿਖਲਾਈ।  ~ਪਹੁੰਚਯੋਗਤਾ ਅਤੇ ਕਮਿਊਨਿਟੀ ਏਕੀਕਰਣ।   ~ਵਿਵਿਧ ਲੋੜ ਵਾਲੇ ਵਿਅਕਤੀਆਂ ਲਈ ਸਹਾਇਤਾ।   ~ ਕਮਿਊਨਿਟੀ ਸੰਗਠਨਾਂ ਨਾਲ ਮਜ਼ਬੂਤ ਸਾਂਝੇਦਾਰੀ।   </vt:lpstr>
      <vt:lpstr>ACRC ਵਚਨਬੱਧ ਹੈ :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2023-01-19T18:38:34Z</dcterms:created>
  <dcterms:modified xsi:type="dcterms:W3CDTF">2023-03-27T18:53:48Z</dcterms:modified>
</cp:coreProperties>
</file>