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6" r:id="rId4"/>
    <p:sldId id="260" r:id="rId5"/>
    <p:sldId id="271" r:id="rId6"/>
    <p:sldId id="270" r:id="rId7"/>
    <p:sldId id="272" r:id="rId8"/>
    <p:sldId id="261" r:id="rId9"/>
    <p:sldId id="264" r:id="rId10"/>
    <p:sldId id="269" r:id="rId11"/>
    <p:sldId id="25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8593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AF9F6-2ED9-45A0-BAD3-E19EBD795981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80BA4-E8A4-4CD4-A4D5-315F918F40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32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ACRC реализует проект направленный на обеспечение доступа к социально-досуговым мероприятиям для людей с нарушениями развития. Досуг играет важную роль в жизни каждого человека. Люди с нарушениями развития могут сталкиваться с препятствиями пытаясь построить отношения в условиях досуга. ACRC дает доступ к соответствующим возрасту мероприятиям для детей и взрослых, чтобы люди могли полноценно и активно участвовать во всех аспектах жизни. Мы признаем и ценим важность семьи и друзей, и содействуем вовлечению всех людей в наш социум.  </a:t>
            </a:r>
          </a:p>
          <a:p>
            <a:endParaRPr lang="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1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1657746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5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81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7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" dirty="0"/>
              <a:t>Приведите пример: историю успеха (польза, вход людей в социум, интеграция, доступ к общественным мероприятиям и участие города Сакраменто в их приятных воспоминаниях.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3</a:t>
            </a:fld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val="2191804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75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5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48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721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92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F80BA4-E8A4-4CD4-A4D5-315F918F402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36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A5CC-E640-4B4E-A621-B99B5046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F4E39-AB88-4896-84C6-0B28BDC45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B590-9F60-443F-903C-CB525DD28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C22EF-2856-4C48-8852-06478FAE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E5D37-BF36-4590-B849-D316252F8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165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2EE6-9BFA-4044-8365-5F134225A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73CD42-098F-4767-9B4E-97BA0C800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9E2B-8E9A-4362-B15D-1E198E3A7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0F464-AAAC-4978-91CC-685468CF5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70A92-A1ED-4864-92C2-9D5512F33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1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DA33B3-ADF5-44DB-9E8F-4970F626E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98B5E-AB29-4815-A92D-8A1284BCC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5E740-0380-4B47-BD75-57E599F4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3D864-2AF2-44AE-A031-0983F1D1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4A777-782B-4536-AD71-F63BE5D03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34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3D8D8-A7CD-46F2-ABDB-3F816F11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215F8-CA68-4D2B-B532-F14E38220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E9B24-4C2F-4B1D-83B8-7AB72818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756BC-67B7-4D86-9CAC-D1B11023F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86A72-670E-4E50-B1CE-10C51E8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577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2E96C-EE46-4B40-8FF9-ACD92560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B28BD-8620-4EA5-BE32-715FF685D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52AC1-CBE3-4B1E-A5CE-ADEDEC973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D0FE6-D600-4EDA-B3CD-EFEE13D0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AB39F-CA6C-46AD-A23A-9ADDB9624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6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683B-F5F7-4BED-BB27-75591D2E8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0EBB-DFD0-4795-A49F-1D99A8219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FB072-FDFD-47A1-A8FB-AE4A920B7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8DAD2-094C-4BA4-BCE1-B743FD13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9C7CE-960E-4081-988A-F1D76A74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D001E-69B4-4E06-A93B-60AEF2AD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230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DEBC-8C4B-491C-93CD-9F1052A10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3D2D2-E7A6-4277-9993-2C0693B78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5A57A-7934-4084-B73F-660093A20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87D028-4765-4BD1-BF9E-7855475D88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23044-9850-4CC0-AA73-1857C39A4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AD4CEB-6183-487E-BA75-75171EED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4F3062-DAC8-4497-AC75-ACF4C760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2FFC6-08B7-4F8A-B34E-62F3B91F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284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C54A5-4A21-484B-9507-F194A3DF4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51379-A1D4-4045-B2F6-9ACACB1C8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F35FAC-2374-47AB-8F21-9A1EF4F8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E1999-A5C3-40B5-9F04-6EDA1371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31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5430F-E607-42C5-8C0D-5E1A6CB50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167DE-81D9-4E13-999C-56E4A3E8B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2B753-D444-40C7-96C2-1F9C1FA9F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E426D-BD68-4B61-B33C-A71FF2004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BF5F8-7BF5-4B25-A0D5-691193D23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CCD77E-8462-40FC-9E65-2BC7870A9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5D042-A91C-43D0-AFA9-BCC0550C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7347C-F2FE-4203-A8CE-0CA6D966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F6913-FBEB-4D1C-A473-1321F658E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03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8F792-6424-458A-9FD8-42592217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0847A5-3C1F-4245-AE63-6C99A4BE11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D9FEDA-8C89-4552-88AC-14C5908E3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92E8BD-2575-4E02-8BFC-8DA0B9D9E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07410-F2AA-49B5-8E85-32666FCE6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BC790-B900-4E11-8B3C-CE672CAA8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3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D9EFE5-E782-4F4C-AC8D-53557A95F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D1D1EB-F2BF-411C-B9AE-9F6A8C7F1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7B024-578B-4494-9513-2E3836734B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2F4DB-FD88-4843-8E26-73B12B3F746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BEEF3-CD8E-44AA-825E-EF806DA84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F4E8F-B907-4743-9D77-9C27E319E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3716-E73C-4502-A0FB-1BD18E02C2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30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://www.altaregional.org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hyperlink" Target="https://cdss.ca.gov/inforesources/letters-regulations/legislation-and-regulations/community-care-licensing-regulations/residential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E15131-A0AF-45B5-A884-D4D36880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932"/>
            <a:ext cx="10515600" cy="2325448"/>
          </a:xfrm>
        </p:spPr>
        <p:txBody>
          <a:bodyPr>
            <a:noAutofit/>
          </a:bodyPr>
          <a:lstStyle/>
          <a:p>
            <a:pPr algn="ctr"/>
            <a:r>
              <a:rPr lang="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Альта Калифорния (ACRC)</a:t>
            </a: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~социальные досуговые мероприятия, лагеря и немедицинские виды лечения~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890ED9-E7CF-486F-B579-7BA33EE56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338" y="2217163"/>
            <a:ext cx="10515600" cy="4365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 наш сайт: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www.altaregional.org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it-IT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подготовлена: </a:t>
            </a:r>
            <a:r>
              <a:rPr lang="it-IT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Джонни Сюн, младший директор по работе с клиентами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75C3CB-6560-4B39-8961-1E60FBCC1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8903" y="3599021"/>
            <a:ext cx="5274469" cy="2506885"/>
          </a:xfrm>
          <a:prstGeom prst="rect">
            <a:avLst/>
          </a:prstGeom>
        </p:spPr>
      </p:pic>
      <p:pic>
        <p:nvPicPr>
          <p:cNvPr id="2" name="Slide1">
            <a:hlinkClick r:id="" action="ppaction://media"/>
            <a:extLst>
              <a:ext uri="{FF2B5EF4-FFF2-40B4-BE49-F238E27FC236}">
                <a16:creationId xmlns:a16="http://schemas.microsoft.com/office/drawing/2014/main" id="{48E629FA-31D4-26E8-08F4-F7E71764D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53861"/>
            <a:ext cx="61264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6"/>
    </mc:Choice>
    <mc:Fallback xmlns="">
      <p:transition spd="slow" advTm="2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2844-A7F3-41B9-99D4-C9073136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ACRC стремится:</a:t>
            </a:r>
            <a:b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9B75F-F80D-4C0E-AE9C-1C0627CA8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4164"/>
            <a:ext cx="10515600" cy="4902799"/>
          </a:xfrm>
        </p:spPr>
        <p:txBody>
          <a:bodyPr>
            <a:normAutofit/>
          </a:bodyPr>
          <a:lstStyle/>
          <a:p>
            <a:endParaRPr lang="r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Продвигать эту инициативу.</a:t>
            </a: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Взаимодействовать со множеством поставщиков услуг для удовлетворения ваших потребностей в социально-досуговых мероприятиях и выезде в лагеря.</a:t>
            </a: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Делиться информацией об имеющихся возможностях социально-досуговых мероприятий и выезда в лагеря.</a:t>
            </a: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Распространять информацию об этих возможностях.</a:t>
            </a: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Проводить презентации для заинтересованных лиц.</a:t>
            </a:r>
          </a:p>
          <a:p>
            <a:endParaRPr lang="r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12392-8953-4E19-ABD0-7B8C4D513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688" y="4216869"/>
            <a:ext cx="6003851" cy="2055787"/>
          </a:xfrm>
          <a:prstGeom prst="rect">
            <a:avLst/>
          </a:prstGeom>
        </p:spPr>
      </p:pic>
      <p:pic>
        <p:nvPicPr>
          <p:cNvPr id="5" name="Slide11">
            <a:hlinkClick r:id="" action="ppaction://media"/>
            <a:extLst>
              <a:ext uri="{FF2B5EF4-FFF2-40B4-BE49-F238E27FC236}">
                <a16:creationId xmlns:a16="http://schemas.microsoft.com/office/drawing/2014/main" id="{18762013-C6EC-3C2C-5223-AB6D826E3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41581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11"/>
    </mc:Choice>
    <mc:Fallback xmlns="">
      <p:transition spd="slow" advTm="36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89B71-A841-4959-872A-94F3E5116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" sz="8800" dirty="0">
                <a:solidFill>
                  <a:srgbClr val="0070C0"/>
                </a:solidFill>
                <a:latin typeface="Bell MT" panose="02020503060305020303" pitchFamily="18" charset="0"/>
              </a:rPr>
              <a:t> </a:t>
            </a:r>
          </a:p>
        </p:txBody>
      </p:sp>
      <p:pic>
        <p:nvPicPr>
          <p:cNvPr id="4" name="Picture 4" descr="https://miro.medium.com/max/1400/1*Wjjtyg1Y7YOik1pagHYhiA.png">
            <a:extLst>
              <a:ext uri="{FF2B5EF4-FFF2-40B4-BE49-F238E27FC236}">
                <a16:creationId xmlns:a16="http://schemas.microsoft.com/office/drawing/2014/main" id="{D0D2DD0F-1E08-457C-AB0B-A86E946159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391" y="3235694"/>
            <a:ext cx="78867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9BF5E3-C45D-425A-899E-790A6B09F644}"/>
              </a:ext>
            </a:extLst>
          </p:cNvPr>
          <p:cNvSpPr txBox="1"/>
          <p:nvPr/>
        </p:nvSpPr>
        <p:spPr>
          <a:xfrm>
            <a:off x="1956391" y="838499"/>
            <a:ext cx="7995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6000" dirty="0">
                <a:solidFill>
                  <a:srgbClr val="0070C0"/>
                </a:solidFill>
                <a:latin typeface="Bell MT" panose="02020503060305020303" pitchFamily="18" charset="0"/>
              </a:rPr>
              <a:t> </a:t>
            </a:r>
            <a:r>
              <a:rPr lang="ru" sz="3600" dirty="0">
                <a:solidFill>
                  <a:srgbClr val="0070C0"/>
                </a:solidFill>
                <a:latin typeface="Bell MT" panose="02020503060305020303" pitchFamily="18" charset="0"/>
              </a:rPr>
              <a:t>Если у вас возникли другие вопросы, обратитесь к своему координатору сервисов.</a:t>
            </a:r>
          </a:p>
        </p:txBody>
      </p:sp>
      <p:pic>
        <p:nvPicPr>
          <p:cNvPr id="3" name="Slide12">
            <a:hlinkClick r:id="" action="ppaction://media"/>
            <a:extLst>
              <a:ext uri="{FF2B5EF4-FFF2-40B4-BE49-F238E27FC236}">
                <a16:creationId xmlns:a16="http://schemas.microsoft.com/office/drawing/2014/main" id="{BC695695-27AF-7F1C-DB73-9F85B4B76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009536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38"/>
    </mc:Choice>
    <mc:Fallback xmlns="">
      <p:transition spd="slow" advTm="2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81C13-6704-4FFA-B492-34796ED4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" sz="5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Возобновленные услуги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C1B65-8E38-4779-A090-5592DE00F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690689"/>
            <a:ext cx="10515600" cy="4486274"/>
          </a:xfrm>
        </p:spPr>
        <p:txBody>
          <a:bodyPr>
            <a:normAutofit fontScale="92500" lnSpcReduction="10000"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разделом 4648.5 Кодекса социального обеспечения с 1 июля 2009 года по 30 июня 2021 года региональным центрам было запрещено финансировать лагеря (или нести связанные с ними расходы), социально-досуговые мероприятия или немедицинские виды лечения для любого клиента, если только клиент не соответствовал определенным критериям. </a:t>
            </a:r>
            <a:endParaRPr lang="ru" alt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" alt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1 июля 2021 года полномочия региональных центров по оплате этих услуг восстановлены. Изменения</a:t>
            </a:r>
            <a:r>
              <a:rPr lang="ru" alt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разделе 4648.5 Кодекса социального обеспечения (СО) восстановили полномочия региональных центров по финансированию услуг выезда в лагеря и связанных с ними транспортных расходов, социально-досуговых мероприятий, образовательных услуг для детей в возрасте от трех до 17 лет включительно и немедицинских методов лечения, включая, танцевальную, музыкальную и арт терапию и т.д.</a:t>
            </a:r>
            <a:r>
              <a:rPr lang="ru" alt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" altLang="en-US" sz="2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" alt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центр Альта Калифорния (ACRC) делится информацией об этих услугах с нашими клиентами и семьями.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" altLang="en-US" sz="2400" dirty="0">
              <a:latin typeface="Bell MT" panose="02020503060305020303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" altLang="en-US" sz="2400" dirty="0">
              <a:latin typeface="Bell MT" panose="02020503060305020303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" altLang="en-US" sz="2400" dirty="0">
              <a:latin typeface="Arial" panose="020B0604020202020204" pitchFamily="34" charset="0"/>
            </a:endParaRPr>
          </a:p>
          <a:p>
            <a:endParaRPr lang="ru" dirty="0"/>
          </a:p>
        </p:txBody>
      </p:sp>
      <p:pic>
        <p:nvPicPr>
          <p:cNvPr id="3" name="Slide2">
            <a:hlinkClick r:id="" action="ppaction://media"/>
            <a:extLst>
              <a:ext uri="{FF2B5EF4-FFF2-40B4-BE49-F238E27FC236}">
                <a16:creationId xmlns:a16="http://schemas.microsoft.com/office/drawing/2014/main" id="{B92AF9C2-7029-6124-2444-B91F6C082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2142" y="6135847"/>
            <a:ext cx="61264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3"/>
    </mc:Choice>
    <mc:Fallback xmlns="">
      <p:transition spd="slow" advTm="59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976A-EEE6-44B6-9598-FCF43CC4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" dirty="0"/>
              <a:t> </a:t>
            </a:r>
            <a:r>
              <a:rPr lang="ru" sz="49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 социально-досуговых мероприятий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3D875-EDB1-42A3-A49B-26FD908D0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242" y="2796365"/>
            <a:ext cx="10515600" cy="2806993"/>
          </a:xfrm>
        </p:spPr>
        <p:txBody>
          <a:bodyPr>
            <a:normAutofit/>
          </a:bodyPr>
          <a:lstStyle/>
          <a:p>
            <a:endParaRPr lang="ru" sz="2000" dirty="0">
              <a:latin typeface="Bell MT" panose="02020503060305020303" pitchFamily="18" charset="0"/>
            </a:endParaRP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Социализация, отдых и досуг признаны необходимыми для здоровья и благополучия всех людей. Региональный центр Альта Калифорния (ACRC) поощряет участие в соответствующих возрасту мероприятиях. Мы поощряем участие в спортивных секциях, кружках по интересам, клубах и других общественных мероприятиях. </a:t>
            </a:r>
          </a:p>
          <a:p>
            <a:pPr marL="0" indent="0">
              <a:buNone/>
            </a:pPr>
            <a:endParaRPr lang="r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ACRC ценит участие детей и взрослых в социально-досуговых мероприятиях.  Мы стремимся содействовать здоровой психике, росту, развитию и построению отношений.</a:t>
            </a:r>
            <a:endParaRPr lang="ru" sz="1800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Image result for activities Clip Art">
            <a:extLst>
              <a:ext uri="{FF2B5EF4-FFF2-40B4-BE49-F238E27FC236}">
                <a16:creationId xmlns:a16="http://schemas.microsoft.com/office/drawing/2014/main" id="{9656D6FA-34AA-47CC-9190-C0821BA5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74" y="1818170"/>
            <a:ext cx="3551275" cy="144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3">
            <a:hlinkClick r:id="" action="ppaction://media"/>
            <a:extLst>
              <a:ext uri="{FF2B5EF4-FFF2-40B4-BE49-F238E27FC236}">
                <a16:creationId xmlns:a16="http://schemas.microsoft.com/office/drawing/2014/main" id="{ACB912AC-A013-3089-AFA0-8B978E0A6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186551"/>
            <a:ext cx="61264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7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56"/>
    </mc:Choice>
    <mc:Fallback xmlns="">
      <p:transition spd="slow" advTm="46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2C42-3718-4EFC-AB6D-58F9956BD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50334"/>
          </a:xfrm>
        </p:spPr>
        <p:txBody>
          <a:bodyPr>
            <a:normAutofit/>
          </a:bodyPr>
          <a:lstStyle/>
          <a:p>
            <a:pPr algn="ctr"/>
            <a:r>
              <a:rPr lang="ru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Объяснение оказания услуг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F5920-86E5-48EB-A860-0DC796E39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4243"/>
            <a:ext cx="10515600" cy="5455272"/>
          </a:xfrm>
        </p:spPr>
        <p:txBody>
          <a:bodyPr>
            <a:normAutofit/>
          </a:bodyPr>
          <a:lstStyle/>
          <a:p>
            <a:endParaRPr lang="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Социально-досуговые мероприятия:</a:t>
            </a:r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Совместное участие в социально-досуговых мероприятиях с другими людьми содействует здоровому образу жизни, социальному взаимодействию, повышению самооценки и интеграции в социум. К примерам социально-досуговых мероприятий можно отнести участие в: мероприятиях в парках и зонах отдыха, клубов для мальчиков и девочек Америки, паралимпийских играх и т. д. </a:t>
            </a:r>
          </a:p>
          <a:p>
            <a:pPr marL="0" indent="0">
              <a:buNone/>
            </a:pPr>
            <a:endParaRPr lang="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оказания услуг:</a:t>
            </a:r>
          </a:p>
          <a:p>
            <a:pPr lvl="1"/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Полная интеграция людей с нарушениями развития в социум:  участие в жизни социума, получение услуг в социуме.</a:t>
            </a:r>
          </a:p>
          <a:p>
            <a:pPr lvl="1"/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Обособленная деятельность или немедицинское лечение</a:t>
            </a:r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Услуги и поддержка предоставляемые исключительно в условиях нахождения вместе с людьми, тоже имеющими ограниченные возможности здоровья.</a:t>
            </a:r>
          </a:p>
          <a:p>
            <a:endParaRPr lang="ru" sz="2000" u="sng" dirty="0">
              <a:solidFill>
                <a:srgbClr val="0070C0"/>
              </a:solidFill>
              <a:latin typeface="Bell MT" panose="02020503060305020303" pitchFamily="18" charset="0"/>
            </a:endParaRPr>
          </a:p>
          <a:p>
            <a:endParaRPr lang="ru" sz="2000" dirty="0">
              <a:latin typeface="Bell MT" panose="02020503060305020303" pitchFamily="18" charset="0"/>
            </a:endParaRPr>
          </a:p>
          <a:p>
            <a:endParaRPr lang="ru" sz="2000" dirty="0">
              <a:latin typeface="Bell MT" panose="02020503060305020303" pitchFamily="18" charset="0"/>
            </a:endParaRPr>
          </a:p>
          <a:p>
            <a:pPr marL="0" indent="0">
              <a:buNone/>
            </a:pPr>
            <a:r>
              <a:rPr lang="ru" sz="2000" dirty="0">
                <a:latin typeface="Bell MT" panose="02020503060305020303" pitchFamily="18" charset="0"/>
              </a:rPr>
              <a:t>   </a:t>
            </a:r>
          </a:p>
          <a:p>
            <a:endParaRPr lang="ru" sz="1800" dirty="0">
              <a:latin typeface="Bell MT" panose="02020503060305020303" pitchFamily="18" charset="0"/>
            </a:endParaRPr>
          </a:p>
          <a:p>
            <a:endParaRPr lang="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D4A04-5D93-4332-A349-CC064DCFE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630" y="4902048"/>
            <a:ext cx="4974767" cy="1803552"/>
          </a:xfrm>
          <a:prstGeom prst="rect">
            <a:avLst/>
          </a:prstGeom>
        </p:spPr>
      </p:pic>
      <p:pic>
        <p:nvPicPr>
          <p:cNvPr id="6" name="Slide4">
            <a:hlinkClick r:id="" action="ppaction://media"/>
            <a:extLst>
              <a:ext uri="{FF2B5EF4-FFF2-40B4-BE49-F238E27FC236}">
                <a16:creationId xmlns:a16="http://schemas.microsoft.com/office/drawing/2014/main" id="{CEC01B2D-83ED-B936-3460-25B1DD6A0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7474" y="6038236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26"/>
    </mc:Choice>
    <mc:Fallback xmlns="">
      <p:transition spd="slow" advTm="67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BC847-6125-460B-BBCE-2A99BABAB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8189"/>
            <a:ext cx="10515600" cy="278797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" sz="1800" dirty="0">
              <a:latin typeface="Bell MT" panose="02020503060305020303" pitchFamily="18" charset="0"/>
            </a:endParaRPr>
          </a:p>
          <a:p>
            <a:r>
              <a:rPr lang="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Дневной лагерь </a:t>
            </a:r>
            <a:r>
              <a:rPr lang="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дает возможность для творчества и взаимодействия в течение ограниченного периода времени — нескольких часов в день или дней в год. Эти услуги способствуют психическому, физическому и социальному развитию человека, облегчая доступ к предпочитаемым видам деятельности. </a:t>
            </a:r>
          </a:p>
          <a:p>
            <a:r>
              <a:rPr lang="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Круглосуточный лагерь  </a:t>
            </a:r>
            <a:r>
              <a:rPr lang="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дает возможность для творчества в течение ограниченного периода времени - нескольких суток, что способствует психическому, физическому и социальному развитию человека. Лагеря и связанные с ними транспортные расходы должны быть</a:t>
            </a:r>
            <a:r>
              <a:rPr lang="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 оправданы</a:t>
            </a:r>
            <a:r>
              <a:rPr lang="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удовлетворения потребностей человека.   </a:t>
            </a:r>
          </a:p>
        </p:txBody>
      </p:sp>
      <p:pic>
        <p:nvPicPr>
          <p:cNvPr id="5" name="Picture 6" descr="See the source image">
            <a:extLst>
              <a:ext uri="{FF2B5EF4-FFF2-40B4-BE49-F238E27FC236}">
                <a16:creationId xmlns:a16="http://schemas.microsoft.com/office/drawing/2014/main" id="{377AB14E-163E-4855-974E-89FAE0EF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7" y="658379"/>
            <a:ext cx="9824574" cy="17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6">
            <a:hlinkClick r:id="" action="ppaction://media"/>
            <a:extLst>
              <a:ext uri="{FF2B5EF4-FFF2-40B4-BE49-F238E27FC236}">
                <a16:creationId xmlns:a16="http://schemas.microsoft.com/office/drawing/2014/main" id="{E146D37E-2C2D-2002-1410-E2B021F7D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99679"/>
            <a:ext cx="61264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01"/>
    </mc:Choice>
    <mc:Fallback xmlns="">
      <p:transition spd="slow" advTm="4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B17B0-680C-4DFB-98ED-74B9CD89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2570"/>
          </a:xfrm>
        </p:spPr>
        <p:txBody>
          <a:bodyPr>
            <a:normAutofit/>
          </a:bodyPr>
          <a:lstStyle/>
          <a:p>
            <a:pPr algn="ctr"/>
            <a:r>
              <a:rPr lang="ru" sz="39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Лагеря и учреждения для проживания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45E5B-A108-4974-B202-D2CB86556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783186" cy="47556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клиента, проживающего в учреждении с уходом (CCF) есть 3 способа посещать дневной или круглосуточный лагерь:</a:t>
            </a:r>
          </a:p>
          <a:p>
            <a:pPr marL="457200" lvl="0" indent="-457200">
              <a:buAutoNum type="arabicPeriod"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 посещает дневной или круглосуточный лагерь</a:t>
            </a: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финансируемый CCF. ACRC рассмотрит возможность финансирования расходов, превышающих затраты клиента на размещение. </a:t>
            </a:r>
          </a:p>
          <a:p>
            <a:pPr marL="457200" lvl="0" indent="-457200">
              <a:buAutoNum type="arabicPeriod"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ACRC финансирует дневной или круглосуточный лагерь; в течение этого времени CCF не выставляет счета за услуги проживания. </a:t>
            </a:r>
          </a:p>
          <a:p>
            <a:pPr marL="457200" lvl="0" indent="-457200">
              <a:buAutoNum type="arabicPeriod"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Клиент и CCF могут сотрудничать для совместной организации мероприятий с выездом в лагерь. </a:t>
            </a:r>
          </a:p>
          <a:p>
            <a:pPr marL="0" lvl="0" indent="0">
              <a:buNone/>
            </a:pP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Пример:</a:t>
            </a: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кемпинг</a:t>
            </a:r>
            <a:r>
              <a:rPr lang="r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выходные, рыбалка, однодневные поездки, экскурсии и т. д.</a:t>
            </a:r>
          </a:p>
          <a:p>
            <a:pPr marL="0" lvl="0" indent="0">
              <a:buNone/>
            </a:pPr>
            <a:endParaRPr lang="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ru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C75FE4-00D4-409E-A968-9BEE57BF7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691" y="4925929"/>
            <a:ext cx="2672013" cy="1787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39564-074F-42E2-9265-DA4F8B8EC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1673" y="4331368"/>
            <a:ext cx="2141621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C09EC1-7B8A-4F71-A1DD-3BFB6AF53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9042" y="4997116"/>
            <a:ext cx="3272590" cy="1676400"/>
          </a:xfrm>
          <a:prstGeom prst="rect">
            <a:avLst/>
          </a:prstGeom>
        </p:spPr>
      </p:pic>
      <p:pic>
        <p:nvPicPr>
          <p:cNvPr id="7" name="Slide7">
            <a:hlinkClick r:id="" action="ppaction://media"/>
            <a:extLst>
              <a:ext uri="{FF2B5EF4-FFF2-40B4-BE49-F238E27FC236}">
                <a16:creationId xmlns:a16="http://schemas.microsoft.com/office/drawing/2014/main" id="{7267AE75-AA12-1B09-D225-04BD19E02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53800" y="5976145"/>
            <a:ext cx="612648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0"/>
    </mc:Choice>
    <mc:Fallback xmlns="">
      <p:transition spd="slow" advTm="5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AA88B-4587-4917-8D43-088C15D1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" sz="4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Социально-досуговые мероприятия и учреждения для проживания</a:t>
            </a:r>
            <a:endParaRPr lang="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42843-BF84-4C6C-8C15-F3C973DEE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для проживани</a:t>
            </a:r>
            <a:r>
              <a:rPr lang="ru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отвечают за обеспечение социально-досуговых мероприятий.</a:t>
            </a:r>
          </a:p>
          <a:p>
            <a:pPr lvl="0"/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 </a:t>
            </a:r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Разделу 22 Свода нормативных актов Калифорнии</a:t>
            </a:r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85079 (Взрослый) 83079 (малый семейный дом) 87219 (RCFE) CCL </a:t>
            </a:r>
            <a:r>
              <a:rPr lang="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Лицензиаты должны гарантировать проведение для клиентов запланированных досуговых мероприятий.  </a:t>
            </a:r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Координаторы сервисов будут содействовать обсуждению социально-досуговых мероприятий на уровне группы планирования (клиент, родители, координатор сервисов и т.д.), чтобы обеспечить удовлетворение интересов и потребностей клиентов.</a:t>
            </a:r>
          </a:p>
          <a:p>
            <a:r>
              <a:rPr lang="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ACRC рассмотрит запросы клиента или CCF на немедицинские виды лечения. Сюда могут относиться: адаптированные к нуждам клиентов программы отдыха, танцевальная, музыкальная и арт терапия и т. д.</a:t>
            </a:r>
          </a:p>
          <a:p>
            <a:endParaRPr lang="ru" sz="2000" dirty="0"/>
          </a:p>
        </p:txBody>
      </p:sp>
      <p:pic>
        <p:nvPicPr>
          <p:cNvPr id="4" name="Slide8">
            <a:hlinkClick r:id="" action="ppaction://media"/>
            <a:extLst>
              <a:ext uri="{FF2B5EF4-FFF2-40B4-BE49-F238E27FC236}">
                <a16:creationId xmlns:a16="http://schemas.microsoft.com/office/drawing/2014/main" id="{2B8E2744-126E-C46F-9B95-9A16FD9A3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3550" y="6094523"/>
            <a:ext cx="612647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6"/>
    </mc:Choice>
    <mc:Fallback xmlns="">
      <p:transition spd="slow" advTm="32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3A88C-BE60-4C47-B035-ACCCDBC4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1294"/>
          </a:xfrm>
        </p:spPr>
        <p:txBody>
          <a:bodyPr/>
          <a:lstStyle/>
          <a:p>
            <a:pPr algn="ctr"/>
            <a:r>
              <a:rPr lang="r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Другие возможности…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BC847-6125-460B-BBCE-2A99BABAB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421"/>
            <a:ext cx="10515600" cy="3760379"/>
          </a:xfrm>
        </p:spPr>
        <p:txBody>
          <a:bodyPr>
            <a:noAutofit/>
          </a:bodyPr>
          <a:lstStyle/>
          <a:p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Тренинг для социализации</a:t>
            </a:r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Услуги, направленные на развитие в социальной и поведенческой областях с целью улучшения социального функционирования соответствующего возрасту и потенциалу человека. Такие услуги можно приобрести для лиц в возрасте до 21 года. Подумайте о социально-досуговых мероприятий на дому: настольных играх, общении с друзьями, барбекю и т. д.</a:t>
            </a:r>
          </a:p>
          <a:p>
            <a:r>
              <a:rPr lang="r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Немедицинские виды лечения</a:t>
            </a:r>
            <a:r>
              <a:rPr lang="r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Помощь, оказываемая немедицинским персоналом во благо психического и физического здоровья клиента. К примерам немедицинских видов лечения можно отнести адаптированные к нуждам клиентов программы отдыха, музыкальную, танцевальную или арт терапию, предназначенные для достижения лечебного эффекта. </a:t>
            </a:r>
          </a:p>
          <a:p>
            <a:endParaRPr lang="ru" sz="1800" dirty="0">
              <a:latin typeface="Bell MT" panose="02020503060305020303" pitchFamily="18" charset="0"/>
            </a:endParaRPr>
          </a:p>
        </p:txBody>
      </p:sp>
      <p:pic>
        <p:nvPicPr>
          <p:cNvPr id="6" name="Picture 4" descr="See the source image">
            <a:extLst>
              <a:ext uri="{FF2B5EF4-FFF2-40B4-BE49-F238E27FC236}">
                <a16:creationId xmlns:a16="http://schemas.microsoft.com/office/drawing/2014/main" id="{054E7E3D-4AD1-44F7-BE6B-6F01818DF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177" y="3806735"/>
            <a:ext cx="6889898" cy="27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9">
            <a:hlinkClick r:id="" action="ppaction://media"/>
            <a:extLst>
              <a:ext uri="{FF2B5EF4-FFF2-40B4-BE49-F238E27FC236}">
                <a16:creationId xmlns:a16="http://schemas.microsoft.com/office/drawing/2014/main" id="{B2890500-F9EA-2755-4E0F-58BFB3012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1159" y="6106079"/>
            <a:ext cx="61264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49"/>
    </mc:Choice>
    <mc:Fallback xmlns="">
      <p:transition spd="slow" advTm="59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7A577-61A9-4BC5-B862-A9381DF8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9075"/>
            <a:ext cx="10515600" cy="69645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5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53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Желаемые результаты</a:t>
            </a:r>
            <a:br>
              <a:rPr lang="en-US" sz="5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54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Свободный доступ к социально-досуговым услугам. </a:t>
            </a: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~Поддержка и обучение людей, предоставляющих услуги.</a:t>
            </a: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~Доступность услуг и интеграция в социум.</a:t>
            </a: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~Поддержка лиц с</a:t>
            </a:r>
            <a:r>
              <a:rPr lang="ru" sz="27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различными нуждами.</a:t>
            </a: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~Прочное партнерство с общественными организациями. 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 descr="Outcome-driven Innovation - Outcomes vs Problems - Aktia Solutions">
            <a:extLst>
              <a:ext uri="{FF2B5EF4-FFF2-40B4-BE49-F238E27FC236}">
                <a16:creationId xmlns:a16="http://schemas.microsoft.com/office/drawing/2014/main" id="{C9D793FF-E4C0-4D66-BB85-7C9C8E82F3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9" y="4704347"/>
            <a:ext cx="5943600" cy="18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10">
            <a:hlinkClick r:id="" action="ppaction://media"/>
            <a:extLst>
              <a:ext uri="{FF2B5EF4-FFF2-40B4-BE49-F238E27FC236}">
                <a16:creationId xmlns:a16="http://schemas.microsoft.com/office/drawing/2014/main" id="{2E271888-2CD9-9B20-9994-15B392BA2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57714"/>
            <a:ext cx="612649" cy="6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3"/>
    </mc:Choice>
    <mc:Fallback xmlns="">
      <p:transition spd="slow" advTm="3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6335</TotalTime>
  <Words>999</Words>
  <Application>Microsoft Office PowerPoint</Application>
  <PresentationFormat>Widescreen</PresentationFormat>
  <Paragraphs>67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Bell MT</vt:lpstr>
      <vt:lpstr>Calibri</vt:lpstr>
      <vt:lpstr>Calibri Light</vt:lpstr>
      <vt:lpstr>Office Theme</vt:lpstr>
      <vt:lpstr>Региональный центр Альта Калифорния (ACRC)  ~социальные досуговые мероприятия, лагеря и немедицинские виды лечения~</vt:lpstr>
      <vt:lpstr>Возобновленные услуги</vt:lpstr>
      <vt:lpstr> Возможности социально-досуговых мероприятий</vt:lpstr>
      <vt:lpstr>Объяснение оказания услуг</vt:lpstr>
      <vt:lpstr>PowerPoint Presentation</vt:lpstr>
      <vt:lpstr>Лагеря и учреждения для проживания</vt:lpstr>
      <vt:lpstr>Социально-досуговые мероприятия и учреждения для проживания</vt:lpstr>
      <vt:lpstr>Другие возможности…</vt:lpstr>
      <vt:lpstr>  Желаемые результаты  ~Свободный доступ к социально-досуговым услугам.   ~Поддержка и обучение людей, предоставляющих услуги.  ~Доступность услуг и интеграция в социум.  ~Поддержка лиц с различными нуждами.  ~Прочное партнерство с общественными организациями.   </vt:lpstr>
      <vt:lpstr>ACRC стремится: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Социально-досуговые мероприятия и немедицинские виды лечения.</dc:title>
  <dc:creator>LocalIT</dc:creator>
  <cp:lastModifiedBy>Herman Kothe</cp:lastModifiedBy>
  <cp:revision>85</cp:revision>
  <cp:lastPrinted>2023-01-16T11:46:25Z</cp:lastPrinted>
  <dcterms:created xsi:type="dcterms:W3CDTF">2022-01-28T00:46:46Z</dcterms:created>
  <dcterms:modified xsi:type="dcterms:W3CDTF">2023-03-27T18:53:03Z</dcterms:modified>
</cp:coreProperties>
</file>